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2.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88" r:id="rId6"/>
    <p:sldId id="257" r:id="rId7"/>
    <p:sldId id="274" r:id="rId8"/>
    <p:sldId id="278" r:id="rId9"/>
    <p:sldId id="282" r:id="rId10"/>
    <p:sldId id="262" r:id="rId11"/>
    <p:sldId id="285" r:id="rId12"/>
    <p:sldId id="284" r:id="rId13"/>
    <p:sldId id="279" r:id="rId14"/>
    <p:sldId id="286" r:id="rId15"/>
    <p:sldId id="287" r:id="rId16"/>
    <p:sldId id="277" r:id="rId17"/>
    <p:sldId id="269" r:id="rId18"/>
    <p:sldId id="271" r:id="rId19"/>
    <p:sldId id="265" r:id="rId20"/>
    <p:sldId id="270" r:id="rId21"/>
    <p:sldId id="280" r:id="rId22"/>
    <p:sldId id="281"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8" autoAdjust="0"/>
    <p:restoredTop sz="96344" autoAdjust="0"/>
  </p:normalViewPr>
  <p:slideViewPr>
    <p:cSldViewPr snapToGrid="0">
      <p:cViewPr varScale="1">
        <p:scale>
          <a:sx n="136" d="100"/>
          <a:sy n="136" d="100"/>
        </p:scale>
        <p:origin x="424" y="1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3403" y="4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208346-6601-4ECF-B349-AF3A346D6F4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9146CB1-2300-447A-AE1B-FBAA1E9C2FA9}">
      <dgm:prSet phldrT="[Text]"/>
      <dgm:spPr>
        <a:solidFill>
          <a:srgbClr val="92D050"/>
        </a:solidFill>
      </dgm:spPr>
      <dgm:t>
        <a:bodyPr/>
        <a:lstStyle/>
        <a:p>
          <a:r>
            <a:rPr lang="en-US" dirty="0"/>
            <a:t>Highly positive score will be closer to 1.</a:t>
          </a:r>
        </a:p>
      </dgm:t>
    </dgm:pt>
    <dgm:pt modelId="{6CC0F361-ED73-4B71-986A-9C1C70F06EDB}" type="parTrans" cxnId="{6D9E333B-CF16-45BC-A1CE-7A23472B848F}">
      <dgm:prSet/>
      <dgm:spPr/>
      <dgm:t>
        <a:bodyPr/>
        <a:lstStyle/>
        <a:p>
          <a:endParaRPr lang="en-US"/>
        </a:p>
      </dgm:t>
    </dgm:pt>
    <dgm:pt modelId="{26AED79B-8185-42C5-BD75-CA912BDC96E5}" type="sibTrans" cxnId="{6D9E333B-CF16-45BC-A1CE-7A23472B848F}">
      <dgm:prSet/>
      <dgm:spPr/>
      <dgm:t>
        <a:bodyPr/>
        <a:lstStyle/>
        <a:p>
          <a:endParaRPr lang="en-US"/>
        </a:p>
      </dgm:t>
    </dgm:pt>
    <dgm:pt modelId="{04AE5AA6-D261-469D-B6A4-BF8015131C0B}">
      <dgm:prSet phldrT="[Text]"/>
      <dgm:spPr/>
      <dgm:t>
        <a:bodyPr/>
        <a:lstStyle/>
        <a:p>
          <a:r>
            <a:rPr lang="en-US" dirty="0"/>
            <a:t>Score of 0</a:t>
          </a:r>
        </a:p>
      </dgm:t>
    </dgm:pt>
    <dgm:pt modelId="{2FF0A7E9-1ACB-48DF-A7E5-9CF2752CB4BA}" type="parTrans" cxnId="{66328466-9A6B-41A7-8B0B-69EE9C355979}">
      <dgm:prSet/>
      <dgm:spPr/>
      <dgm:t>
        <a:bodyPr/>
        <a:lstStyle/>
        <a:p>
          <a:endParaRPr lang="en-US"/>
        </a:p>
      </dgm:t>
    </dgm:pt>
    <dgm:pt modelId="{0D704CCC-54AF-4049-9CE1-93306D0DD5DA}" type="sibTrans" cxnId="{66328466-9A6B-41A7-8B0B-69EE9C355979}">
      <dgm:prSet/>
      <dgm:spPr/>
      <dgm:t>
        <a:bodyPr/>
        <a:lstStyle/>
        <a:p>
          <a:endParaRPr lang="en-US"/>
        </a:p>
      </dgm:t>
    </dgm:pt>
    <dgm:pt modelId="{88C7C0B3-5F0E-4EDD-A1BE-48CE1079034B}">
      <dgm:prSet phldrT="[Text]"/>
      <dgm:spPr>
        <a:solidFill>
          <a:srgbClr val="00B0F0"/>
        </a:solidFill>
      </dgm:spPr>
      <dgm:t>
        <a:bodyPr/>
        <a:lstStyle/>
        <a:p>
          <a:r>
            <a:rPr lang="en-US" dirty="0"/>
            <a:t>Score of -1</a:t>
          </a:r>
        </a:p>
      </dgm:t>
    </dgm:pt>
    <dgm:pt modelId="{AAB246E9-6E30-4847-AD81-F026A0A4086B}" type="parTrans" cxnId="{8CA9AEA6-4C32-4ABF-9583-6B336632E48D}">
      <dgm:prSet/>
      <dgm:spPr/>
      <dgm:t>
        <a:bodyPr/>
        <a:lstStyle/>
        <a:p>
          <a:endParaRPr lang="en-US"/>
        </a:p>
      </dgm:t>
    </dgm:pt>
    <dgm:pt modelId="{D213F1B9-4117-47DD-A749-785D3DEB0FE2}" type="sibTrans" cxnId="{8CA9AEA6-4C32-4ABF-9583-6B336632E48D}">
      <dgm:prSet/>
      <dgm:spPr/>
      <dgm:t>
        <a:bodyPr/>
        <a:lstStyle/>
        <a:p>
          <a:endParaRPr lang="en-US"/>
        </a:p>
      </dgm:t>
    </dgm:pt>
    <dgm:pt modelId="{31E6EB65-7EE4-467D-8B4A-4EE5B34672CC}" type="pres">
      <dgm:prSet presAssocID="{E1208346-6601-4ECF-B349-AF3A346D6F42}" presName="linear" presStyleCnt="0">
        <dgm:presLayoutVars>
          <dgm:dir/>
          <dgm:animLvl val="lvl"/>
          <dgm:resizeHandles val="exact"/>
        </dgm:presLayoutVars>
      </dgm:prSet>
      <dgm:spPr/>
    </dgm:pt>
    <dgm:pt modelId="{17251EDD-6BA5-4070-922F-E08FF81994B7}" type="pres">
      <dgm:prSet presAssocID="{79146CB1-2300-447A-AE1B-FBAA1E9C2FA9}" presName="parentLin" presStyleCnt="0"/>
      <dgm:spPr/>
    </dgm:pt>
    <dgm:pt modelId="{7DF04A22-781B-4F78-A0E2-DA28A8F6B0BB}" type="pres">
      <dgm:prSet presAssocID="{79146CB1-2300-447A-AE1B-FBAA1E9C2FA9}" presName="parentLeftMargin" presStyleLbl="node1" presStyleIdx="0" presStyleCnt="3"/>
      <dgm:spPr/>
    </dgm:pt>
    <dgm:pt modelId="{DF55D7B2-0F15-44A5-BCC6-B56C9791C8B2}" type="pres">
      <dgm:prSet presAssocID="{79146CB1-2300-447A-AE1B-FBAA1E9C2FA9}" presName="parentText" presStyleLbl="node1" presStyleIdx="0" presStyleCnt="3" custScaleX="150037" custLinFactX="-141" custLinFactNeighborX="-100000" custLinFactNeighborY="40080">
        <dgm:presLayoutVars>
          <dgm:chMax val="0"/>
          <dgm:bulletEnabled val="1"/>
        </dgm:presLayoutVars>
      </dgm:prSet>
      <dgm:spPr/>
    </dgm:pt>
    <dgm:pt modelId="{9A2AF50D-8E96-4A2D-A43D-990A629C9FAE}" type="pres">
      <dgm:prSet presAssocID="{79146CB1-2300-447A-AE1B-FBAA1E9C2FA9}" presName="negativeSpace" presStyleCnt="0"/>
      <dgm:spPr/>
    </dgm:pt>
    <dgm:pt modelId="{2AE2D97C-6B06-4EF0-B545-8269FA892D28}" type="pres">
      <dgm:prSet presAssocID="{79146CB1-2300-447A-AE1B-FBAA1E9C2FA9}" presName="childText" presStyleLbl="conFgAcc1" presStyleIdx="0" presStyleCnt="3">
        <dgm:presLayoutVars>
          <dgm:bulletEnabled val="1"/>
        </dgm:presLayoutVars>
      </dgm:prSet>
      <dgm:spPr/>
    </dgm:pt>
    <dgm:pt modelId="{3C918BDD-7C54-4BEF-A511-155A7ABB0370}" type="pres">
      <dgm:prSet presAssocID="{26AED79B-8185-42C5-BD75-CA912BDC96E5}" presName="spaceBetweenRectangles" presStyleCnt="0"/>
      <dgm:spPr/>
    </dgm:pt>
    <dgm:pt modelId="{531D2DD4-F229-47DB-A348-D358CFC317FC}" type="pres">
      <dgm:prSet presAssocID="{04AE5AA6-D261-469D-B6A4-BF8015131C0B}" presName="parentLin" presStyleCnt="0"/>
      <dgm:spPr/>
    </dgm:pt>
    <dgm:pt modelId="{484FAFC9-B7AD-4920-86E4-59FF6721BECE}" type="pres">
      <dgm:prSet presAssocID="{04AE5AA6-D261-469D-B6A4-BF8015131C0B}" presName="parentLeftMargin" presStyleLbl="node1" presStyleIdx="0" presStyleCnt="3"/>
      <dgm:spPr/>
    </dgm:pt>
    <dgm:pt modelId="{D1B7B6D2-16AD-40B3-917B-7B3151D2D0A3}" type="pres">
      <dgm:prSet presAssocID="{04AE5AA6-D261-469D-B6A4-BF8015131C0B}" presName="parentText" presStyleLbl="node1" presStyleIdx="1" presStyleCnt="3" custScaleX="142857" custLinFactX="-3161" custLinFactNeighborX="-100000" custLinFactNeighborY="38861">
        <dgm:presLayoutVars>
          <dgm:chMax val="0"/>
          <dgm:bulletEnabled val="1"/>
        </dgm:presLayoutVars>
      </dgm:prSet>
      <dgm:spPr/>
    </dgm:pt>
    <dgm:pt modelId="{45CAE25C-A21C-485E-A4A2-8C4E119071BB}" type="pres">
      <dgm:prSet presAssocID="{04AE5AA6-D261-469D-B6A4-BF8015131C0B}" presName="negativeSpace" presStyleCnt="0"/>
      <dgm:spPr/>
    </dgm:pt>
    <dgm:pt modelId="{07E01305-E364-42E4-9E8E-1506FD0284A1}" type="pres">
      <dgm:prSet presAssocID="{04AE5AA6-D261-469D-B6A4-BF8015131C0B}" presName="childText" presStyleLbl="conFgAcc1" presStyleIdx="1" presStyleCnt="3">
        <dgm:presLayoutVars>
          <dgm:bulletEnabled val="1"/>
        </dgm:presLayoutVars>
      </dgm:prSet>
      <dgm:spPr/>
    </dgm:pt>
    <dgm:pt modelId="{6C8E1DBE-B631-4BBE-8A55-41107E88B22E}" type="pres">
      <dgm:prSet presAssocID="{0D704CCC-54AF-4049-9CE1-93306D0DD5DA}" presName="spaceBetweenRectangles" presStyleCnt="0"/>
      <dgm:spPr/>
    </dgm:pt>
    <dgm:pt modelId="{444AB696-B609-4391-84CF-35D5F2344F03}" type="pres">
      <dgm:prSet presAssocID="{88C7C0B3-5F0E-4EDD-A1BE-48CE1079034B}" presName="parentLin" presStyleCnt="0"/>
      <dgm:spPr/>
    </dgm:pt>
    <dgm:pt modelId="{1FBD7ED2-C211-4A75-95FB-EECBB2640C88}" type="pres">
      <dgm:prSet presAssocID="{88C7C0B3-5F0E-4EDD-A1BE-48CE1079034B}" presName="parentLeftMargin" presStyleLbl="node1" presStyleIdx="1" presStyleCnt="3"/>
      <dgm:spPr/>
    </dgm:pt>
    <dgm:pt modelId="{7D289B03-12EE-430A-9BC1-B89D5CA78B75}" type="pres">
      <dgm:prSet presAssocID="{88C7C0B3-5F0E-4EDD-A1BE-48CE1079034B}" presName="parentText" presStyleLbl="node1" presStyleIdx="2" presStyleCnt="3" custScaleX="142857" custScaleY="113012" custLinFactNeighborX="-87639" custLinFactNeighborY="36044">
        <dgm:presLayoutVars>
          <dgm:chMax val="0"/>
          <dgm:bulletEnabled val="1"/>
        </dgm:presLayoutVars>
      </dgm:prSet>
      <dgm:spPr/>
    </dgm:pt>
    <dgm:pt modelId="{E72B3557-E061-4A47-B6DF-D8520354CD65}" type="pres">
      <dgm:prSet presAssocID="{88C7C0B3-5F0E-4EDD-A1BE-48CE1079034B}" presName="negativeSpace" presStyleCnt="0"/>
      <dgm:spPr/>
    </dgm:pt>
    <dgm:pt modelId="{28448F0C-B5FF-47E6-96F6-5A0E5C1BF11A}" type="pres">
      <dgm:prSet presAssocID="{88C7C0B3-5F0E-4EDD-A1BE-48CE1079034B}" presName="childText" presStyleLbl="conFgAcc1" presStyleIdx="2" presStyleCnt="3">
        <dgm:presLayoutVars>
          <dgm:bulletEnabled val="1"/>
        </dgm:presLayoutVars>
      </dgm:prSet>
      <dgm:spPr/>
    </dgm:pt>
  </dgm:ptLst>
  <dgm:cxnLst>
    <dgm:cxn modelId="{6D9E333B-CF16-45BC-A1CE-7A23472B848F}" srcId="{E1208346-6601-4ECF-B349-AF3A346D6F42}" destId="{79146CB1-2300-447A-AE1B-FBAA1E9C2FA9}" srcOrd="0" destOrd="0" parTransId="{6CC0F361-ED73-4B71-986A-9C1C70F06EDB}" sibTransId="{26AED79B-8185-42C5-BD75-CA912BDC96E5}"/>
    <dgm:cxn modelId="{983F3160-6E8F-43FB-8414-DFC29DA720F6}" type="presOf" srcId="{79146CB1-2300-447A-AE1B-FBAA1E9C2FA9}" destId="{DF55D7B2-0F15-44A5-BCC6-B56C9791C8B2}" srcOrd="1" destOrd="0" presId="urn:microsoft.com/office/officeart/2005/8/layout/list1"/>
    <dgm:cxn modelId="{66328466-9A6B-41A7-8B0B-69EE9C355979}" srcId="{E1208346-6601-4ECF-B349-AF3A346D6F42}" destId="{04AE5AA6-D261-469D-B6A4-BF8015131C0B}" srcOrd="1" destOrd="0" parTransId="{2FF0A7E9-1ACB-48DF-A7E5-9CF2752CB4BA}" sibTransId="{0D704CCC-54AF-4049-9CE1-93306D0DD5DA}"/>
    <dgm:cxn modelId="{6F6EAF74-9F81-4EA0-81B9-7206D5635348}" type="presOf" srcId="{88C7C0B3-5F0E-4EDD-A1BE-48CE1079034B}" destId="{1FBD7ED2-C211-4A75-95FB-EECBB2640C88}" srcOrd="0" destOrd="0" presId="urn:microsoft.com/office/officeart/2005/8/layout/list1"/>
    <dgm:cxn modelId="{CE7D507B-1552-4AE0-A50E-D23912D209C7}" type="presOf" srcId="{E1208346-6601-4ECF-B349-AF3A346D6F42}" destId="{31E6EB65-7EE4-467D-8B4A-4EE5B34672CC}" srcOrd="0" destOrd="0" presId="urn:microsoft.com/office/officeart/2005/8/layout/list1"/>
    <dgm:cxn modelId="{79A8698C-FD26-4D5A-865F-4D16FE04DF63}" type="presOf" srcId="{79146CB1-2300-447A-AE1B-FBAA1E9C2FA9}" destId="{7DF04A22-781B-4F78-A0E2-DA28A8F6B0BB}" srcOrd="0" destOrd="0" presId="urn:microsoft.com/office/officeart/2005/8/layout/list1"/>
    <dgm:cxn modelId="{9745048D-C27F-43F7-BB4A-8BCDF11A2E63}" type="presOf" srcId="{88C7C0B3-5F0E-4EDD-A1BE-48CE1079034B}" destId="{7D289B03-12EE-430A-9BC1-B89D5CA78B75}" srcOrd="1" destOrd="0" presId="urn:microsoft.com/office/officeart/2005/8/layout/list1"/>
    <dgm:cxn modelId="{8CA9AEA6-4C32-4ABF-9583-6B336632E48D}" srcId="{E1208346-6601-4ECF-B349-AF3A346D6F42}" destId="{88C7C0B3-5F0E-4EDD-A1BE-48CE1079034B}" srcOrd="2" destOrd="0" parTransId="{AAB246E9-6E30-4847-AD81-F026A0A4086B}" sibTransId="{D213F1B9-4117-47DD-A749-785D3DEB0FE2}"/>
    <dgm:cxn modelId="{808E4EAD-3A10-440B-BD00-CD414B6A7237}" type="presOf" srcId="{04AE5AA6-D261-469D-B6A4-BF8015131C0B}" destId="{D1B7B6D2-16AD-40B3-917B-7B3151D2D0A3}" srcOrd="1" destOrd="0" presId="urn:microsoft.com/office/officeart/2005/8/layout/list1"/>
    <dgm:cxn modelId="{211D29EF-71C6-4138-ACEC-C07028796E58}" type="presOf" srcId="{04AE5AA6-D261-469D-B6A4-BF8015131C0B}" destId="{484FAFC9-B7AD-4920-86E4-59FF6721BECE}" srcOrd="0" destOrd="0" presId="urn:microsoft.com/office/officeart/2005/8/layout/list1"/>
    <dgm:cxn modelId="{715CE9A8-24C4-4C96-96C0-EA50DE55F966}" type="presParOf" srcId="{31E6EB65-7EE4-467D-8B4A-4EE5B34672CC}" destId="{17251EDD-6BA5-4070-922F-E08FF81994B7}" srcOrd="0" destOrd="0" presId="urn:microsoft.com/office/officeart/2005/8/layout/list1"/>
    <dgm:cxn modelId="{5538BEDD-0649-4F20-8CC6-2EE0675AE32B}" type="presParOf" srcId="{17251EDD-6BA5-4070-922F-E08FF81994B7}" destId="{7DF04A22-781B-4F78-A0E2-DA28A8F6B0BB}" srcOrd="0" destOrd="0" presId="urn:microsoft.com/office/officeart/2005/8/layout/list1"/>
    <dgm:cxn modelId="{FF6573B9-4FEE-4175-BBA7-4D24CD268D9A}" type="presParOf" srcId="{17251EDD-6BA5-4070-922F-E08FF81994B7}" destId="{DF55D7B2-0F15-44A5-BCC6-B56C9791C8B2}" srcOrd="1" destOrd="0" presId="urn:microsoft.com/office/officeart/2005/8/layout/list1"/>
    <dgm:cxn modelId="{0CFAEB65-6D6D-44CC-B907-B0A93EEC4421}" type="presParOf" srcId="{31E6EB65-7EE4-467D-8B4A-4EE5B34672CC}" destId="{9A2AF50D-8E96-4A2D-A43D-990A629C9FAE}" srcOrd="1" destOrd="0" presId="urn:microsoft.com/office/officeart/2005/8/layout/list1"/>
    <dgm:cxn modelId="{751A67B0-92BE-4202-B4CA-BBDCC5C61FD3}" type="presParOf" srcId="{31E6EB65-7EE4-467D-8B4A-4EE5B34672CC}" destId="{2AE2D97C-6B06-4EF0-B545-8269FA892D28}" srcOrd="2" destOrd="0" presId="urn:microsoft.com/office/officeart/2005/8/layout/list1"/>
    <dgm:cxn modelId="{C7F96CA1-EC3D-43F1-B42A-D10C5394CBB8}" type="presParOf" srcId="{31E6EB65-7EE4-467D-8B4A-4EE5B34672CC}" destId="{3C918BDD-7C54-4BEF-A511-155A7ABB0370}" srcOrd="3" destOrd="0" presId="urn:microsoft.com/office/officeart/2005/8/layout/list1"/>
    <dgm:cxn modelId="{5D610F90-4D7E-441B-9EF6-451310348703}" type="presParOf" srcId="{31E6EB65-7EE4-467D-8B4A-4EE5B34672CC}" destId="{531D2DD4-F229-47DB-A348-D358CFC317FC}" srcOrd="4" destOrd="0" presId="urn:microsoft.com/office/officeart/2005/8/layout/list1"/>
    <dgm:cxn modelId="{563C965E-7FDF-4497-91B9-DEFA1474036E}" type="presParOf" srcId="{531D2DD4-F229-47DB-A348-D358CFC317FC}" destId="{484FAFC9-B7AD-4920-86E4-59FF6721BECE}" srcOrd="0" destOrd="0" presId="urn:microsoft.com/office/officeart/2005/8/layout/list1"/>
    <dgm:cxn modelId="{3B41F802-D27A-48D1-AC09-C2F98CE21A03}" type="presParOf" srcId="{531D2DD4-F229-47DB-A348-D358CFC317FC}" destId="{D1B7B6D2-16AD-40B3-917B-7B3151D2D0A3}" srcOrd="1" destOrd="0" presId="urn:microsoft.com/office/officeart/2005/8/layout/list1"/>
    <dgm:cxn modelId="{3C56B39F-054E-4929-8B6F-7E669641ADD4}" type="presParOf" srcId="{31E6EB65-7EE4-467D-8B4A-4EE5B34672CC}" destId="{45CAE25C-A21C-485E-A4A2-8C4E119071BB}" srcOrd="5" destOrd="0" presId="urn:microsoft.com/office/officeart/2005/8/layout/list1"/>
    <dgm:cxn modelId="{F9F1E4BA-6D65-4331-8633-0BD117869942}" type="presParOf" srcId="{31E6EB65-7EE4-467D-8B4A-4EE5B34672CC}" destId="{07E01305-E364-42E4-9E8E-1506FD0284A1}" srcOrd="6" destOrd="0" presId="urn:microsoft.com/office/officeart/2005/8/layout/list1"/>
    <dgm:cxn modelId="{AD6D6875-55B2-4F4E-A9EA-D1E808DC6D3C}" type="presParOf" srcId="{31E6EB65-7EE4-467D-8B4A-4EE5B34672CC}" destId="{6C8E1DBE-B631-4BBE-8A55-41107E88B22E}" srcOrd="7" destOrd="0" presId="urn:microsoft.com/office/officeart/2005/8/layout/list1"/>
    <dgm:cxn modelId="{C6F769B6-53F8-46B6-BDD6-32BF0F784B69}" type="presParOf" srcId="{31E6EB65-7EE4-467D-8B4A-4EE5B34672CC}" destId="{444AB696-B609-4391-84CF-35D5F2344F03}" srcOrd="8" destOrd="0" presId="urn:microsoft.com/office/officeart/2005/8/layout/list1"/>
    <dgm:cxn modelId="{15392D2E-3CB3-4647-ABDF-A05CC3C23083}" type="presParOf" srcId="{444AB696-B609-4391-84CF-35D5F2344F03}" destId="{1FBD7ED2-C211-4A75-95FB-EECBB2640C88}" srcOrd="0" destOrd="0" presId="urn:microsoft.com/office/officeart/2005/8/layout/list1"/>
    <dgm:cxn modelId="{BBB05589-7941-4A75-A149-BD7EBE358270}" type="presParOf" srcId="{444AB696-B609-4391-84CF-35D5F2344F03}" destId="{7D289B03-12EE-430A-9BC1-B89D5CA78B75}" srcOrd="1" destOrd="0" presId="urn:microsoft.com/office/officeart/2005/8/layout/list1"/>
    <dgm:cxn modelId="{6BA1BEA4-E6E2-4113-941B-FD02C80EED56}" type="presParOf" srcId="{31E6EB65-7EE4-467D-8B4A-4EE5B34672CC}" destId="{E72B3557-E061-4A47-B6DF-D8520354CD65}" srcOrd="9" destOrd="0" presId="urn:microsoft.com/office/officeart/2005/8/layout/list1"/>
    <dgm:cxn modelId="{A787909A-92AF-4F15-A97C-FD24765F241D}" type="presParOf" srcId="{31E6EB65-7EE4-467D-8B4A-4EE5B34672CC}" destId="{28448F0C-B5FF-47E6-96F6-5A0E5C1BF11A}" srcOrd="10"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28B88A-0855-FB49-81D2-03252E0E04E8}"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4CDF5637-53DF-C948-9382-5C22E1589DAF}">
      <dgm:prSet phldrT="[Text]"/>
      <dgm:spPr>
        <a:solidFill>
          <a:srgbClr val="7030A0"/>
        </a:solidFill>
      </dgm:spPr>
      <dgm:t>
        <a:bodyPr/>
        <a:lstStyle/>
        <a:p>
          <a:r>
            <a:rPr lang="en-US" dirty="0"/>
            <a:t>25-76</a:t>
          </a:r>
        </a:p>
      </dgm:t>
    </dgm:pt>
    <dgm:pt modelId="{DF1A2B33-E869-9A4C-BE6A-7C1DF66D830F}" type="parTrans" cxnId="{E982397B-34B0-284E-BAAB-F473CFC748F6}">
      <dgm:prSet/>
      <dgm:spPr/>
      <dgm:t>
        <a:bodyPr/>
        <a:lstStyle/>
        <a:p>
          <a:endParaRPr lang="en-US"/>
        </a:p>
      </dgm:t>
    </dgm:pt>
    <dgm:pt modelId="{5F013382-E982-2249-8F69-EE685DA72812}" type="sibTrans" cxnId="{E982397B-34B0-284E-BAAB-F473CFC748F6}">
      <dgm:prSet/>
      <dgm:spPr/>
      <dgm:t>
        <a:bodyPr/>
        <a:lstStyle/>
        <a:p>
          <a:endParaRPr lang="en-US"/>
        </a:p>
      </dgm:t>
    </dgm:pt>
    <dgm:pt modelId="{4CF8AC8D-272A-AE42-87A2-7C0850CEAF64}">
      <dgm:prSet phldrT="[Text]"/>
      <dgm:spPr/>
      <dgm:t>
        <a:bodyPr/>
        <a:lstStyle/>
        <a:p>
          <a:r>
            <a:rPr lang="en-US" dirty="0"/>
            <a:t>SLOW</a:t>
          </a:r>
        </a:p>
      </dgm:t>
    </dgm:pt>
    <dgm:pt modelId="{4FAA0ABC-2E55-A44C-B0D9-E4AAF425B347}" type="parTrans" cxnId="{927BEF74-712D-2A4D-BA39-6895A4193ED1}">
      <dgm:prSet/>
      <dgm:spPr/>
      <dgm:t>
        <a:bodyPr/>
        <a:lstStyle/>
        <a:p>
          <a:endParaRPr lang="en-US"/>
        </a:p>
      </dgm:t>
    </dgm:pt>
    <dgm:pt modelId="{498AD03D-F442-A546-B189-C11F782EA301}" type="sibTrans" cxnId="{927BEF74-712D-2A4D-BA39-6895A4193ED1}">
      <dgm:prSet/>
      <dgm:spPr/>
      <dgm:t>
        <a:bodyPr/>
        <a:lstStyle/>
        <a:p>
          <a:endParaRPr lang="en-US"/>
        </a:p>
      </dgm:t>
    </dgm:pt>
    <dgm:pt modelId="{DA190BCC-111C-F94D-B587-A34148E34F17}">
      <dgm:prSet phldrT="[Text]"/>
      <dgm:spPr>
        <a:solidFill>
          <a:srgbClr val="92D050"/>
        </a:solidFill>
      </dgm:spPr>
      <dgm:t>
        <a:bodyPr/>
        <a:lstStyle/>
        <a:p>
          <a:r>
            <a:rPr lang="en-US" dirty="0"/>
            <a:t>77-120</a:t>
          </a:r>
        </a:p>
      </dgm:t>
    </dgm:pt>
    <dgm:pt modelId="{55CB1EB2-ED27-0A4E-9348-4997BE05A334}" type="parTrans" cxnId="{6A8602AE-176B-FE43-8757-47510CB655B2}">
      <dgm:prSet/>
      <dgm:spPr/>
      <dgm:t>
        <a:bodyPr/>
        <a:lstStyle/>
        <a:p>
          <a:endParaRPr lang="en-US"/>
        </a:p>
      </dgm:t>
    </dgm:pt>
    <dgm:pt modelId="{D6DF3012-56A6-504A-A283-E7365E370024}" type="sibTrans" cxnId="{6A8602AE-176B-FE43-8757-47510CB655B2}">
      <dgm:prSet/>
      <dgm:spPr/>
      <dgm:t>
        <a:bodyPr/>
        <a:lstStyle/>
        <a:p>
          <a:endParaRPr lang="en-US"/>
        </a:p>
      </dgm:t>
    </dgm:pt>
    <dgm:pt modelId="{F991E366-E0BD-D442-A35E-3D2E3872F701}">
      <dgm:prSet phldrT="[Text]"/>
      <dgm:spPr/>
      <dgm:t>
        <a:bodyPr/>
        <a:lstStyle/>
        <a:p>
          <a:r>
            <a:rPr lang="en-US" dirty="0"/>
            <a:t>MEDUM</a:t>
          </a:r>
        </a:p>
      </dgm:t>
    </dgm:pt>
    <dgm:pt modelId="{A613D705-F289-9740-9E18-44249E49223E}" type="parTrans" cxnId="{58E6284B-119B-D042-A3B1-CA2D057A42B7}">
      <dgm:prSet/>
      <dgm:spPr/>
      <dgm:t>
        <a:bodyPr/>
        <a:lstStyle/>
        <a:p>
          <a:endParaRPr lang="en-US"/>
        </a:p>
      </dgm:t>
    </dgm:pt>
    <dgm:pt modelId="{3E6E092D-8395-1B45-860F-A0898684C073}" type="sibTrans" cxnId="{58E6284B-119B-D042-A3B1-CA2D057A42B7}">
      <dgm:prSet/>
      <dgm:spPr/>
      <dgm:t>
        <a:bodyPr/>
        <a:lstStyle/>
        <a:p>
          <a:endParaRPr lang="en-US"/>
        </a:p>
      </dgm:t>
    </dgm:pt>
    <dgm:pt modelId="{88AAE1B7-A9A1-9644-96A4-BAA591558F23}">
      <dgm:prSet phldrT="[Text]"/>
      <dgm:spPr>
        <a:solidFill>
          <a:srgbClr val="FF0000"/>
        </a:solidFill>
      </dgm:spPr>
      <dgm:t>
        <a:bodyPr/>
        <a:lstStyle/>
        <a:p>
          <a:r>
            <a:rPr lang="en-US" dirty="0"/>
            <a:t>121-200</a:t>
          </a:r>
        </a:p>
      </dgm:t>
    </dgm:pt>
    <dgm:pt modelId="{ED2A7A2E-6398-EE48-BB9B-60B32055ACE4}" type="parTrans" cxnId="{3DFA5A1E-73F2-0F4E-B63A-78681B734B68}">
      <dgm:prSet/>
      <dgm:spPr/>
      <dgm:t>
        <a:bodyPr/>
        <a:lstStyle/>
        <a:p>
          <a:endParaRPr lang="en-US"/>
        </a:p>
      </dgm:t>
    </dgm:pt>
    <dgm:pt modelId="{FF5E1AB6-8EDB-DE4B-83E5-5C430EA07680}" type="sibTrans" cxnId="{3DFA5A1E-73F2-0F4E-B63A-78681B734B68}">
      <dgm:prSet/>
      <dgm:spPr/>
      <dgm:t>
        <a:bodyPr/>
        <a:lstStyle/>
        <a:p>
          <a:endParaRPr lang="en-US"/>
        </a:p>
      </dgm:t>
    </dgm:pt>
    <dgm:pt modelId="{FA357ED2-0341-B54D-B678-5E77984953C2}">
      <dgm:prSet phldrT="[Text]"/>
      <dgm:spPr/>
      <dgm:t>
        <a:bodyPr/>
        <a:lstStyle/>
        <a:p>
          <a:r>
            <a:rPr lang="en-US" dirty="0"/>
            <a:t>FAST</a:t>
          </a:r>
        </a:p>
      </dgm:t>
    </dgm:pt>
    <dgm:pt modelId="{68DC6F34-80CB-A349-978B-5BE121B84011}" type="parTrans" cxnId="{A2136618-0D5B-AC4D-9655-4F854B7CA136}">
      <dgm:prSet/>
      <dgm:spPr/>
      <dgm:t>
        <a:bodyPr/>
        <a:lstStyle/>
        <a:p>
          <a:endParaRPr lang="en-US"/>
        </a:p>
      </dgm:t>
    </dgm:pt>
    <dgm:pt modelId="{E3168048-9B4E-9040-A399-A9BDEA2FB707}" type="sibTrans" cxnId="{A2136618-0D5B-AC4D-9655-4F854B7CA136}">
      <dgm:prSet/>
      <dgm:spPr/>
      <dgm:t>
        <a:bodyPr/>
        <a:lstStyle/>
        <a:p>
          <a:endParaRPr lang="en-US"/>
        </a:p>
      </dgm:t>
    </dgm:pt>
    <dgm:pt modelId="{7EC57696-7794-F44E-AD02-F2487C9D8A54}" type="pres">
      <dgm:prSet presAssocID="{D628B88A-0855-FB49-81D2-03252E0E04E8}" presName="linear" presStyleCnt="0">
        <dgm:presLayoutVars>
          <dgm:dir/>
          <dgm:animLvl val="lvl"/>
          <dgm:resizeHandles val="exact"/>
        </dgm:presLayoutVars>
      </dgm:prSet>
      <dgm:spPr/>
    </dgm:pt>
    <dgm:pt modelId="{13936F34-A95C-C64F-95C2-FBCE9A20BF5A}" type="pres">
      <dgm:prSet presAssocID="{4CDF5637-53DF-C948-9382-5C22E1589DAF}" presName="parentLin" presStyleCnt="0"/>
      <dgm:spPr/>
    </dgm:pt>
    <dgm:pt modelId="{2008A33D-7574-5F49-8EC3-265DC14E3B9E}" type="pres">
      <dgm:prSet presAssocID="{4CDF5637-53DF-C948-9382-5C22E1589DAF}" presName="parentLeftMargin" presStyleLbl="node1" presStyleIdx="0" presStyleCnt="3"/>
      <dgm:spPr/>
    </dgm:pt>
    <dgm:pt modelId="{52F1C37C-2D0C-9540-AA3F-D52EB3BBF06A}" type="pres">
      <dgm:prSet presAssocID="{4CDF5637-53DF-C948-9382-5C22E1589DAF}" presName="parentText" presStyleLbl="node1" presStyleIdx="0" presStyleCnt="3">
        <dgm:presLayoutVars>
          <dgm:chMax val="0"/>
          <dgm:bulletEnabled val="1"/>
        </dgm:presLayoutVars>
      </dgm:prSet>
      <dgm:spPr/>
    </dgm:pt>
    <dgm:pt modelId="{19761AC1-54A7-9D48-B938-6496FB7C05EA}" type="pres">
      <dgm:prSet presAssocID="{4CDF5637-53DF-C948-9382-5C22E1589DAF}" presName="negativeSpace" presStyleCnt="0"/>
      <dgm:spPr/>
    </dgm:pt>
    <dgm:pt modelId="{A7BB1C0A-7E37-124F-8BBE-723AB87ECC32}" type="pres">
      <dgm:prSet presAssocID="{4CDF5637-53DF-C948-9382-5C22E1589DAF}" presName="childText" presStyleLbl="conFgAcc1" presStyleIdx="0" presStyleCnt="3">
        <dgm:presLayoutVars>
          <dgm:bulletEnabled val="1"/>
        </dgm:presLayoutVars>
      </dgm:prSet>
      <dgm:spPr/>
    </dgm:pt>
    <dgm:pt modelId="{A58EF0F4-2B2B-1746-B688-A4BFCA5A7ADF}" type="pres">
      <dgm:prSet presAssocID="{5F013382-E982-2249-8F69-EE685DA72812}" presName="spaceBetweenRectangles" presStyleCnt="0"/>
      <dgm:spPr/>
    </dgm:pt>
    <dgm:pt modelId="{B0179154-6184-5546-A1DC-23E951A604B6}" type="pres">
      <dgm:prSet presAssocID="{DA190BCC-111C-F94D-B587-A34148E34F17}" presName="parentLin" presStyleCnt="0"/>
      <dgm:spPr/>
    </dgm:pt>
    <dgm:pt modelId="{B1C4A15D-5BC7-4B4B-87B7-C6E65A1D8F5B}" type="pres">
      <dgm:prSet presAssocID="{DA190BCC-111C-F94D-B587-A34148E34F17}" presName="parentLeftMargin" presStyleLbl="node1" presStyleIdx="0" presStyleCnt="3"/>
      <dgm:spPr/>
    </dgm:pt>
    <dgm:pt modelId="{AD61DC1F-9C06-E443-B413-D31B38E9689B}" type="pres">
      <dgm:prSet presAssocID="{DA190BCC-111C-F94D-B587-A34148E34F17}" presName="parentText" presStyleLbl="node1" presStyleIdx="1" presStyleCnt="3">
        <dgm:presLayoutVars>
          <dgm:chMax val="0"/>
          <dgm:bulletEnabled val="1"/>
        </dgm:presLayoutVars>
      </dgm:prSet>
      <dgm:spPr/>
    </dgm:pt>
    <dgm:pt modelId="{76C83731-FE8D-6041-9CEA-0B850BC8C259}" type="pres">
      <dgm:prSet presAssocID="{DA190BCC-111C-F94D-B587-A34148E34F17}" presName="negativeSpace" presStyleCnt="0"/>
      <dgm:spPr/>
    </dgm:pt>
    <dgm:pt modelId="{2ECA12C8-90E4-5641-AEDD-1DC8550063A7}" type="pres">
      <dgm:prSet presAssocID="{DA190BCC-111C-F94D-B587-A34148E34F17}" presName="childText" presStyleLbl="conFgAcc1" presStyleIdx="1" presStyleCnt="3">
        <dgm:presLayoutVars>
          <dgm:bulletEnabled val="1"/>
        </dgm:presLayoutVars>
      </dgm:prSet>
      <dgm:spPr/>
    </dgm:pt>
    <dgm:pt modelId="{6DED076C-B066-8E4F-B015-B2221DE57217}" type="pres">
      <dgm:prSet presAssocID="{D6DF3012-56A6-504A-A283-E7365E370024}" presName="spaceBetweenRectangles" presStyleCnt="0"/>
      <dgm:spPr/>
    </dgm:pt>
    <dgm:pt modelId="{40771E9E-CE5A-3D4C-8BCE-123B1523BA66}" type="pres">
      <dgm:prSet presAssocID="{88AAE1B7-A9A1-9644-96A4-BAA591558F23}" presName="parentLin" presStyleCnt="0"/>
      <dgm:spPr/>
    </dgm:pt>
    <dgm:pt modelId="{B5265AC5-49A6-A942-9FFE-EA6974226C15}" type="pres">
      <dgm:prSet presAssocID="{88AAE1B7-A9A1-9644-96A4-BAA591558F23}" presName="parentLeftMargin" presStyleLbl="node1" presStyleIdx="1" presStyleCnt="3"/>
      <dgm:spPr/>
    </dgm:pt>
    <dgm:pt modelId="{B2B4323E-84F3-3D43-B861-13BCF2B7362A}" type="pres">
      <dgm:prSet presAssocID="{88AAE1B7-A9A1-9644-96A4-BAA591558F23}" presName="parentText" presStyleLbl="node1" presStyleIdx="2" presStyleCnt="3">
        <dgm:presLayoutVars>
          <dgm:chMax val="0"/>
          <dgm:bulletEnabled val="1"/>
        </dgm:presLayoutVars>
      </dgm:prSet>
      <dgm:spPr/>
    </dgm:pt>
    <dgm:pt modelId="{550E8F4D-709B-864E-8E1B-F4122E8249C0}" type="pres">
      <dgm:prSet presAssocID="{88AAE1B7-A9A1-9644-96A4-BAA591558F23}" presName="negativeSpace" presStyleCnt="0"/>
      <dgm:spPr/>
    </dgm:pt>
    <dgm:pt modelId="{0A28019D-F7FD-8F44-8673-4B4F4B121096}" type="pres">
      <dgm:prSet presAssocID="{88AAE1B7-A9A1-9644-96A4-BAA591558F23}" presName="childText" presStyleLbl="conFgAcc1" presStyleIdx="2" presStyleCnt="3">
        <dgm:presLayoutVars>
          <dgm:bulletEnabled val="1"/>
        </dgm:presLayoutVars>
      </dgm:prSet>
      <dgm:spPr/>
    </dgm:pt>
  </dgm:ptLst>
  <dgm:cxnLst>
    <dgm:cxn modelId="{E88BFD14-936F-5F4E-B139-F29576105C8A}" type="presOf" srcId="{88AAE1B7-A9A1-9644-96A4-BAA591558F23}" destId="{B5265AC5-49A6-A942-9FFE-EA6974226C15}" srcOrd="0" destOrd="0" presId="urn:microsoft.com/office/officeart/2005/8/layout/list1"/>
    <dgm:cxn modelId="{A2136618-0D5B-AC4D-9655-4F854B7CA136}" srcId="{88AAE1B7-A9A1-9644-96A4-BAA591558F23}" destId="{FA357ED2-0341-B54D-B678-5E77984953C2}" srcOrd="0" destOrd="0" parTransId="{68DC6F34-80CB-A349-978B-5BE121B84011}" sibTransId="{E3168048-9B4E-9040-A399-A9BDEA2FB707}"/>
    <dgm:cxn modelId="{3DFA5A1E-73F2-0F4E-B63A-78681B734B68}" srcId="{D628B88A-0855-FB49-81D2-03252E0E04E8}" destId="{88AAE1B7-A9A1-9644-96A4-BAA591558F23}" srcOrd="2" destOrd="0" parTransId="{ED2A7A2E-6398-EE48-BB9B-60B32055ACE4}" sibTransId="{FF5E1AB6-8EDB-DE4B-83E5-5C430EA07680}"/>
    <dgm:cxn modelId="{0C37C149-804D-BB41-A5A9-E935F31F92AB}" type="presOf" srcId="{D628B88A-0855-FB49-81D2-03252E0E04E8}" destId="{7EC57696-7794-F44E-AD02-F2487C9D8A54}" srcOrd="0" destOrd="0" presId="urn:microsoft.com/office/officeart/2005/8/layout/list1"/>
    <dgm:cxn modelId="{58E6284B-119B-D042-A3B1-CA2D057A42B7}" srcId="{DA190BCC-111C-F94D-B587-A34148E34F17}" destId="{F991E366-E0BD-D442-A35E-3D2E3872F701}" srcOrd="0" destOrd="0" parTransId="{A613D705-F289-9740-9E18-44249E49223E}" sibTransId="{3E6E092D-8395-1B45-860F-A0898684C073}"/>
    <dgm:cxn modelId="{027F0256-178C-D241-BD92-289761D5B9ED}" type="presOf" srcId="{DA190BCC-111C-F94D-B587-A34148E34F17}" destId="{B1C4A15D-5BC7-4B4B-87B7-C6E65A1D8F5B}" srcOrd="0" destOrd="0" presId="urn:microsoft.com/office/officeart/2005/8/layout/list1"/>
    <dgm:cxn modelId="{927BEF74-712D-2A4D-BA39-6895A4193ED1}" srcId="{4CDF5637-53DF-C948-9382-5C22E1589DAF}" destId="{4CF8AC8D-272A-AE42-87A2-7C0850CEAF64}" srcOrd="0" destOrd="0" parTransId="{4FAA0ABC-2E55-A44C-B0D9-E4AAF425B347}" sibTransId="{498AD03D-F442-A546-B189-C11F782EA301}"/>
    <dgm:cxn modelId="{F9AFF377-CE32-9544-A189-592989EF2EBB}" type="presOf" srcId="{F991E366-E0BD-D442-A35E-3D2E3872F701}" destId="{2ECA12C8-90E4-5641-AEDD-1DC8550063A7}" srcOrd="0" destOrd="0" presId="urn:microsoft.com/office/officeart/2005/8/layout/list1"/>
    <dgm:cxn modelId="{E982397B-34B0-284E-BAAB-F473CFC748F6}" srcId="{D628B88A-0855-FB49-81D2-03252E0E04E8}" destId="{4CDF5637-53DF-C948-9382-5C22E1589DAF}" srcOrd="0" destOrd="0" parTransId="{DF1A2B33-E869-9A4C-BE6A-7C1DF66D830F}" sibTransId="{5F013382-E982-2249-8F69-EE685DA72812}"/>
    <dgm:cxn modelId="{3E5AD6AA-B1A2-4F40-A303-19994B900890}" type="presOf" srcId="{DA190BCC-111C-F94D-B587-A34148E34F17}" destId="{AD61DC1F-9C06-E443-B413-D31B38E9689B}" srcOrd="1" destOrd="0" presId="urn:microsoft.com/office/officeart/2005/8/layout/list1"/>
    <dgm:cxn modelId="{6A8602AE-176B-FE43-8757-47510CB655B2}" srcId="{D628B88A-0855-FB49-81D2-03252E0E04E8}" destId="{DA190BCC-111C-F94D-B587-A34148E34F17}" srcOrd="1" destOrd="0" parTransId="{55CB1EB2-ED27-0A4E-9348-4997BE05A334}" sibTransId="{D6DF3012-56A6-504A-A283-E7365E370024}"/>
    <dgm:cxn modelId="{D5ED83BA-D992-C54C-BFE6-BC5FDA1C4B80}" type="presOf" srcId="{4CF8AC8D-272A-AE42-87A2-7C0850CEAF64}" destId="{A7BB1C0A-7E37-124F-8BBE-723AB87ECC32}" srcOrd="0" destOrd="0" presId="urn:microsoft.com/office/officeart/2005/8/layout/list1"/>
    <dgm:cxn modelId="{F7ED32BD-9C2E-3F4E-9A20-992FC044AB07}" type="presOf" srcId="{88AAE1B7-A9A1-9644-96A4-BAA591558F23}" destId="{B2B4323E-84F3-3D43-B861-13BCF2B7362A}" srcOrd="1" destOrd="0" presId="urn:microsoft.com/office/officeart/2005/8/layout/list1"/>
    <dgm:cxn modelId="{325EAFC7-D29B-8749-819C-37322C7362F9}" type="presOf" srcId="{FA357ED2-0341-B54D-B678-5E77984953C2}" destId="{0A28019D-F7FD-8F44-8673-4B4F4B121096}" srcOrd="0" destOrd="0" presId="urn:microsoft.com/office/officeart/2005/8/layout/list1"/>
    <dgm:cxn modelId="{6070ECC8-388C-324D-8CC6-9CB6151D12A9}" type="presOf" srcId="{4CDF5637-53DF-C948-9382-5C22E1589DAF}" destId="{2008A33D-7574-5F49-8EC3-265DC14E3B9E}" srcOrd="0" destOrd="0" presId="urn:microsoft.com/office/officeart/2005/8/layout/list1"/>
    <dgm:cxn modelId="{5A9A62E5-2EBC-6F46-BABE-EC4A700CA9A1}" type="presOf" srcId="{4CDF5637-53DF-C948-9382-5C22E1589DAF}" destId="{52F1C37C-2D0C-9540-AA3F-D52EB3BBF06A}" srcOrd="1" destOrd="0" presId="urn:microsoft.com/office/officeart/2005/8/layout/list1"/>
    <dgm:cxn modelId="{A619FF65-AAEF-8D4A-A8C4-69F54286E5F4}" type="presParOf" srcId="{7EC57696-7794-F44E-AD02-F2487C9D8A54}" destId="{13936F34-A95C-C64F-95C2-FBCE9A20BF5A}" srcOrd="0" destOrd="0" presId="urn:microsoft.com/office/officeart/2005/8/layout/list1"/>
    <dgm:cxn modelId="{D6EE37AD-B0AF-B04F-9A04-E7318F175FFC}" type="presParOf" srcId="{13936F34-A95C-C64F-95C2-FBCE9A20BF5A}" destId="{2008A33D-7574-5F49-8EC3-265DC14E3B9E}" srcOrd="0" destOrd="0" presId="urn:microsoft.com/office/officeart/2005/8/layout/list1"/>
    <dgm:cxn modelId="{388BDF8C-1F5A-8C48-BE3E-65B28F5A5DCA}" type="presParOf" srcId="{13936F34-A95C-C64F-95C2-FBCE9A20BF5A}" destId="{52F1C37C-2D0C-9540-AA3F-D52EB3BBF06A}" srcOrd="1" destOrd="0" presId="urn:microsoft.com/office/officeart/2005/8/layout/list1"/>
    <dgm:cxn modelId="{9997901F-28AB-8448-AA12-02103CB746E7}" type="presParOf" srcId="{7EC57696-7794-F44E-AD02-F2487C9D8A54}" destId="{19761AC1-54A7-9D48-B938-6496FB7C05EA}" srcOrd="1" destOrd="0" presId="urn:microsoft.com/office/officeart/2005/8/layout/list1"/>
    <dgm:cxn modelId="{CE79A9D2-F8EC-B14F-B551-9E7B26D9A8E0}" type="presParOf" srcId="{7EC57696-7794-F44E-AD02-F2487C9D8A54}" destId="{A7BB1C0A-7E37-124F-8BBE-723AB87ECC32}" srcOrd="2" destOrd="0" presId="urn:microsoft.com/office/officeart/2005/8/layout/list1"/>
    <dgm:cxn modelId="{B9D9F6C8-FF59-6746-8448-877F725CF0A3}" type="presParOf" srcId="{7EC57696-7794-F44E-AD02-F2487C9D8A54}" destId="{A58EF0F4-2B2B-1746-B688-A4BFCA5A7ADF}" srcOrd="3" destOrd="0" presId="urn:microsoft.com/office/officeart/2005/8/layout/list1"/>
    <dgm:cxn modelId="{288F002E-2E24-FD40-9843-58E409959A17}" type="presParOf" srcId="{7EC57696-7794-F44E-AD02-F2487C9D8A54}" destId="{B0179154-6184-5546-A1DC-23E951A604B6}" srcOrd="4" destOrd="0" presId="urn:microsoft.com/office/officeart/2005/8/layout/list1"/>
    <dgm:cxn modelId="{023FE7FF-9330-C24D-B151-5CFEA67B0A80}" type="presParOf" srcId="{B0179154-6184-5546-A1DC-23E951A604B6}" destId="{B1C4A15D-5BC7-4B4B-87B7-C6E65A1D8F5B}" srcOrd="0" destOrd="0" presId="urn:microsoft.com/office/officeart/2005/8/layout/list1"/>
    <dgm:cxn modelId="{4436B9C7-BB27-FF4B-B07B-B9CEFE3CDAF2}" type="presParOf" srcId="{B0179154-6184-5546-A1DC-23E951A604B6}" destId="{AD61DC1F-9C06-E443-B413-D31B38E9689B}" srcOrd="1" destOrd="0" presId="urn:microsoft.com/office/officeart/2005/8/layout/list1"/>
    <dgm:cxn modelId="{22F7AEA4-480C-254D-B80E-64389E576DA9}" type="presParOf" srcId="{7EC57696-7794-F44E-AD02-F2487C9D8A54}" destId="{76C83731-FE8D-6041-9CEA-0B850BC8C259}" srcOrd="5" destOrd="0" presId="urn:microsoft.com/office/officeart/2005/8/layout/list1"/>
    <dgm:cxn modelId="{5C1F068C-34D3-FA40-BC2C-7B1C95A2E6B0}" type="presParOf" srcId="{7EC57696-7794-F44E-AD02-F2487C9D8A54}" destId="{2ECA12C8-90E4-5641-AEDD-1DC8550063A7}" srcOrd="6" destOrd="0" presId="urn:microsoft.com/office/officeart/2005/8/layout/list1"/>
    <dgm:cxn modelId="{AD891CD3-33FA-6A45-8460-B3FB0DC22589}" type="presParOf" srcId="{7EC57696-7794-F44E-AD02-F2487C9D8A54}" destId="{6DED076C-B066-8E4F-B015-B2221DE57217}" srcOrd="7" destOrd="0" presId="urn:microsoft.com/office/officeart/2005/8/layout/list1"/>
    <dgm:cxn modelId="{3ACE8F2B-97F4-7944-B1AD-9F26376D18F4}" type="presParOf" srcId="{7EC57696-7794-F44E-AD02-F2487C9D8A54}" destId="{40771E9E-CE5A-3D4C-8BCE-123B1523BA66}" srcOrd="8" destOrd="0" presId="urn:microsoft.com/office/officeart/2005/8/layout/list1"/>
    <dgm:cxn modelId="{557D940E-A43D-634B-BE16-B0F82E38B418}" type="presParOf" srcId="{40771E9E-CE5A-3D4C-8BCE-123B1523BA66}" destId="{B5265AC5-49A6-A942-9FFE-EA6974226C15}" srcOrd="0" destOrd="0" presId="urn:microsoft.com/office/officeart/2005/8/layout/list1"/>
    <dgm:cxn modelId="{19E8CC36-1F43-AF4F-8BA3-5F4A3AADCF85}" type="presParOf" srcId="{40771E9E-CE5A-3D4C-8BCE-123B1523BA66}" destId="{B2B4323E-84F3-3D43-B861-13BCF2B7362A}" srcOrd="1" destOrd="0" presId="urn:microsoft.com/office/officeart/2005/8/layout/list1"/>
    <dgm:cxn modelId="{9679AB5D-1C4E-0340-9FE1-DCD775D64537}" type="presParOf" srcId="{7EC57696-7794-F44E-AD02-F2487C9D8A54}" destId="{550E8F4D-709B-864E-8E1B-F4122E8249C0}" srcOrd="9" destOrd="0" presId="urn:microsoft.com/office/officeart/2005/8/layout/list1"/>
    <dgm:cxn modelId="{C9053453-EBA8-924B-8AF7-24107A3BFFC4}" type="presParOf" srcId="{7EC57696-7794-F44E-AD02-F2487C9D8A54}" destId="{0A28019D-F7FD-8F44-8673-4B4F4B12109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2D97C-6B06-4EF0-B545-8269FA892D28}">
      <dsp:nvSpPr>
        <dsp:cNvPr id="0" name=""/>
        <dsp:cNvSpPr/>
      </dsp:nvSpPr>
      <dsp:spPr>
        <a:xfrm>
          <a:off x="0" y="915685"/>
          <a:ext cx="5650441" cy="579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55D7B2-0F15-44A5-BCC6-B56C9791C8B2}">
      <dsp:nvSpPr>
        <dsp:cNvPr id="0" name=""/>
        <dsp:cNvSpPr/>
      </dsp:nvSpPr>
      <dsp:spPr>
        <a:xfrm>
          <a:off x="0" y="848332"/>
          <a:ext cx="5389664" cy="67896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501" tIns="0" rIns="149501" bIns="0" numCol="1" spcCol="1270" anchor="ctr" anchorCtr="0">
          <a:noAutofit/>
        </a:bodyPr>
        <a:lstStyle/>
        <a:p>
          <a:pPr marL="0" lvl="0" indent="0" algn="l" defTabSz="1022350">
            <a:lnSpc>
              <a:spcPct val="90000"/>
            </a:lnSpc>
            <a:spcBef>
              <a:spcPct val="0"/>
            </a:spcBef>
            <a:spcAft>
              <a:spcPct val="35000"/>
            </a:spcAft>
            <a:buNone/>
          </a:pPr>
          <a:r>
            <a:rPr lang="en-US" sz="2300" kern="1200" dirty="0"/>
            <a:t>Highly positive score will be closer to 1.</a:t>
          </a:r>
        </a:p>
      </dsp:txBody>
      <dsp:txXfrm>
        <a:off x="33144" y="881476"/>
        <a:ext cx="5323376" cy="612672"/>
      </dsp:txXfrm>
    </dsp:sp>
    <dsp:sp modelId="{07E01305-E364-42E4-9E8E-1506FD0284A1}">
      <dsp:nvSpPr>
        <dsp:cNvPr id="0" name=""/>
        <dsp:cNvSpPr/>
      </dsp:nvSpPr>
      <dsp:spPr>
        <a:xfrm>
          <a:off x="0" y="1958965"/>
          <a:ext cx="5650441" cy="579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B7B6D2-16AD-40B3-917B-7B3151D2D0A3}">
      <dsp:nvSpPr>
        <dsp:cNvPr id="0" name=""/>
        <dsp:cNvSpPr/>
      </dsp:nvSpPr>
      <dsp:spPr>
        <a:xfrm>
          <a:off x="0" y="1883336"/>
          <a:ext cx="5380053"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501" tIns="0" rIns="149501" bIns="0" numCol="1" spcCol="1270" anchor="ctr" anchorCtr="0">
          <a:noAutofit/>
        </a:bodyPr>
        <a:lstStyle/>
        <a:p>
          <a:pPr marL="0" lvl="0" indent="0" algn="l" defTabSz="1022350">
            <a:lnSpc>
              <a:spcPct val="90000"/>
            </a:lnSpc>
            <a:spcBef>
              <a:spcPct val="0"/>
            </a:spcBef>
            <a:spcAft>
              <a:spcPct val="35000"/>
            </a:spcAft>
            <a:buNone/>
          </a:pPr>
          <a:r>
            <a:rPr lang="en-US" sz="2300" kern="1200" dirty="0"/>
            <a:t>Score of 0</a:t>
          </a:r>
        </a:p>
      </dsp:txBody>
      <dsp:txXfrm>
        <a:off x="33144" y="1916480"/>
        <a:ext cx="5313765" cy="612672"/>
      </dsp:txXfrm>
    </dsp:sp>
    <dsp:sp modelId="{28448F0C-B5FF-47E6-96F6-5A0E5C1BF11A}">
      <dsp:nvSpPr>
        <dsp:cNvPr id="0" name=""/>
        <dsp:cNvSpPr/>
      </dsp:nvSpPr>
      <dsp:spPr>
        <a:xfrm>
          <a:off x="0" y="3090591"/>
          <a:ext cx="5650441" cy="579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289B03-12EE-430A-9BC1-B89D5CA78B75}">
      <dsp:nvSpPr>
        <dsp:cNvPr id="0" name=""/>
        <dsp:cNvSpPr/>
      </dsp:nvSpPr>
      <dsp:spPr>
        <a:xfrm>
          <a:off x="33251" y="2907489"/>
          <a:ext cx="5380053" cy="767306"/>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501" tIns="0" rIns="149501" bIns="0" numCol="1" spcCol="1270" anchor="ctr" anchorCtr="0">
          <a:noAutofit/>
        </a:bodyPr>
        <a:lstStyle/>
        <a:p>
          <a:pPr marL="0" lvl="0" indent="0" algn="l" defTabSz="1022350">
            <a:lnSpc>
              <a:spcPct val="90000"/>
            </a:lnSpc>
            <a:spcBef>
              <a:spcPct val="0"/>
            </a:spcBef>
            <a:spcAft>
              <a:spcPct val="35000"/>
            </a:spcAft>
            <a:buNone/>
          </a:pPr>
          <a:r>
            <a:rPr lang="en-US" sz="2300" kern="1200" dirty="0"/>
            <a:t>Score of -1</a:t>
          </a:r>
        </a:p>
      </dsp:txBody>
      <dsp:txXfrm>
        <a:off x="70708" y="2944946"/>
        <a:ext cx="5305139" cy="692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B1C0A-7E37-124F-8BBE-723AB87ECC32}">
      <dsp:nvSpPr>
        <dsp:cNvPr id="0" name=""/>
        <dsp:cNvSpPr/>
      </dsp:nvSpPr>
      <dsp:spPr>
        <a:xfrm>
          <a:off x="0" y="447270"/>
          <a:ext cx="6240428" cy="121038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4327" tIns="604012" rIns="484327"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SLOW</a:t>
          </a:r>
        </a:p>
      </dsp:txBody>
      <dsp:txXfrm>
        <a:off x="0" y="447270"/>
        <a:ext cx="6240428" cy="1210387"/>
      </dsp:txXfrm>
    </dsp:sp>
    <dsp:sp modelId="{52F1C37C-2D0C-9540-AA3F-D52EB3BBF06A}">
      <dsp:nvSpPr>
        <dsp:cNvPr id="0" name=""/>
        <dsp:cNvSpPr/>
      </dsp:nvSpPr>
      <dsp:spPr>
        <a:xfrm>
          <a:off x="312021" y="19230"/>
          <a:ext cx="4368299" cy="85608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11" tIns="0" rIns="165111" bIns="0" numCol="1" spcCol="1270" anchor="ctr" anchorCtr="0">
          <a:noAutofit/>
        </a:bodyPr>
        <a:lstStyle/>
        <a:p>
          <a:pPr marL="0" lvl="0" indent="0" algn="l" defTabSz="1289050">
            <a:lnSpc>
              <a:spcPct val="90000"/>
            </a:lnSpc>
            <a:spcBef>
              <a:spcPct val="0"/>
            </a:spcBef>
            <a:spcAft>
              <a:spcPct val="35000"/>
            </a:spcAft>
            <a:buNone/>
          </a:pPr>
          <a:r>
            <a:rPr lang="en-US" sz="2900" kern="1200" dirty="0"/>
            <a:t>25-76</a:t>
          </a:r>
        </a:p>
      </dsp:txBody>
      <dsp:txXfrm>
        <a:off x="353811" y="61020"/>
        <a:ext cx="4284719" cy="772500"/>
      </dsp:txXfrm>
    </dsp:sp>
    <dsp:sp modelId="{2ECA12C8-90E4-5641-AEDD-1DC8550063A7}">
      <dsp:nvSpPr>
        <dsp:cNvPr id="0" name=""/>
        <dsp:cNvSpPr/>
      </dsp:nvSpPr>
      <dsp:spPr>
        <a:xfrm>
          <a:off x="0" y="2242298"/>
          <a:ext cx="6240428" cy="121038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4327" tIns="604012" rIns="484327"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MEDUM</a:t>
          </a:r>
        </a:p>
      </dsp:txBody>
      <dsp:txXfrm>
        <a:off x="0" y="2242298"/>
        <a:ext cx="6240428" cy="1210387"/>
      </dsp:txXfrm>
    </dsp:sp>
    <dsp:sp modelId="{AD61DC1F-9C06-E443-B413-D31B38E9689B}">
      <dsp:nvSpPr>
        <dsp:cNvPr id="0" name=""/>
        <dsp:cNvSpPr/>
      </dsp:nvSpPr>
      <dsp:spPr>
        <a:xfrm>
          <a:off x="312021" y="1814258"/>
          <a:ext cx="4368299" cy="85608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11" tIns="0" rIns="165111" bIns="0" numCol="1" spcCol="1270" anchor="ctr" anchorCtr="0">
          <a:noAutofit/>
        </a:bodyPr>
        <a:lstStyle/>
        <a:p>
          <a:pPr marL="0" lvl="0" indent="0" algn="l" defTabSz="1289050">
            <a:lnSpc>
              <a:spcPct val="90000"/>
            </a:lnSpc>
            <a:spcBef>
              <a:spcPct val="0"/>
            </a:spcBef>
            <a:spcAft>
              <a:spcPct val="35000"/>
            </a:spcAft>
            <a:buNone/>
          </a:pPr>
          <a:r>
            <a:rPr lang="en-US" sz="2900" kern="1200" dirty="0"/>
            <a:t>77-120</a:t>
          </a:r>
        </a:p>
      </dsp:txBody>
      <dsp:txXfrm>
        <a:off x="353811" y="1856048"/>
        <a:ext cx="4284719" cy="772500"/>
      </dsp:txXfrm>
    </dsp:sp>
    <dsp:sp modelId="{0A28019D-F7FD-8F44-8673-4B4F4B121096}">
      <dsp:nvSpPr>
        <dsp:cNvPr id="0" name=""/>
        <dsp:cNvSpPr/>
      </dsp:nvSpPr>
      <dsp:spPr>
        <a:xfrm>
          <a:off x="0" y="4037325"/>
          <a:ext cx="6240428" cy="121038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4327" tIns="604012" rIns="484327"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FAST</a:t>
          </a:r>
        </a:p>
      </dsp:txBody>
      <dsp:txXfrm>
        <a:off x="0" y="4037325"/>
        <a:ext cx="6240428" cy="1210387"/>
      </dsp:txXfrm>
    </dsp:sp>
    <dsp:sp modelId="{B2B4323E-84F3-3D43-B861-13BCF2B7362A}">
      <dsp:nvSpPr>
        <dsp:cNvPr id="0" name=""/>
        <dsp:cNvSpPr/>
      </dsp:nvSpPr>
      <dsp:spPr>
        <a:xfrm>
          <a:off x="312021" y="3609285"/>
          <a:ext cx="4368299" cy="85608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11" tIns="0" rIns="165111" bIns="0" numCol="1" spcCol="1270" anchor="ctr" anchorCtr="0">
          <a:noAutofit/>
        </a:bodyPr>
        <a:lstStyle/>
        <a:p>
          <a:pPr marL="0" lvl="0" indent="0" algn="l" defTabSz="1289050">
            <a:lnSpc>
              <a:spcPct val="90000"/>
            </a:lnSpc>
            <a:spcBef>
              <a:spcPct val="0"/>
            </a:spcBef>
            <a:spcAft>
              <a:spcPct val="35000"/>
            </a:spcAft>
            <a:buNone/>
          </a:pPr>
          <a:r>
            <a:rPr lang="en-US" sz="2900" kern="1200" dirty="0"/>
            <a:t>121-200</a:t>
          </a:r>
        </a:p>
      </dsp:txBody>
      <dsp:txXfrm>
        <a:off x="353811" y="3651075"/>
        <a:ext cx="4284719"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10/31/23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10/31/23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music is something I am passionate about, I wanted to see if I could somehow get a better understanding of how these charts work. I've </a:t>
            </a:r>
            <a:r>
              <a:rPr lang="en-US" dirty="0" err="1"/>
              <a:t>spen</a:t>
            </a:r>
            <a:r>
              <a:rPr lang="en-US" dirty="0"/>
              <a:t> a lot of  time touring with bands so I have always had a</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420539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chart shows the artists who achieved the #1 slot and how many times they did.  </a:t>
            </a:r>
          </a:p>
          <a:p>
            <a:r>
              <a:rPr lang="en-US" dirty="0"/>
              <a:t>-track listing</a:t>
            </a:r>
          </a:p>
          <a:p>
            <a:r>
              <a:rPr lang="en-US" dirty="0"/>
              <a:t>-average BPM 119.15: that will fall in the medium tempo range</a:t>
            </a:r>
          </a:p>
          <a:p>
            <a:r>
              <a:rPr lang="en-US" dirty="0"/>
              <a:t>-word cloud shows most commonly used words and usage number – </a:t>
            </a:r>
            <a:r>
              <a:rPr lang="en-US" dirty="0" err="1"/>
              <a:t>Ive</a:t>
            </a:r>
            <a:r>
              <a:rPr lang="en-US" dirty="0"/>
              <a:t> highlight the most used word- “Love” 7,623</a:t>
            </a:r>
          </a:p>
          <a:p>
            <a:r>
              <a:rPr lang="en-US" dirty="0"/>
              <a:t>-average sentiment: the 50s and 60s were a pretty positive time for music. While there are some dips in the average, the general sentiment never dips below </a:t>
            </a:r>
            <a:r>
              <a:rPr lang="en-US" dirty="0" err="1"/>
              <a:t>positve</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147195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-Weeks on chart overtime:  what is the average amount of time songs would stay on the chart?  In this decade, on average: songs would typically stick around for a 5 to 6 week period.  </a:t>
            </a:r>
          </a:p>
          <a:p>
            <a:r>
              <a:rPr lang="en-US" dirty="0"/>
              <a:t>-The most popular genre from this decade was Brill building Pop: </a:t>
            </a:r>
            <a:r>
              <a:rPr lang="en-US" sz="1800" dirty="0">
                <a:solidFill>
                  <a:srgbClr val="AFB4BA"/>
                </a:solidFill>
                <a:latin typeface="ArialMT"/>
              </a:rPr>
              <a:t>subgenre of pop music that took its name from the Brill Building in New York City, where numerous teams of professional songwriters penned material for girl groups and teen idols during the early 1960s </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2270943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-AVG tempo: 122.56-This would fall in the fast tempo range.  Listeners in the 2010-20s enjoy a little faster paced music. </a:t>
            </a:r>
          </a:p>
          <a:p>
            <a:r>
              <a:rPr lang="en-US" dirty="0"/>
              <a:t>Word cloud – “yeah” 11,295</a:t>
            </a:r>
          </a:p>
          <a:p>
            <a:r>
              <a:rPr lang="en-US" dirty="0"/>
              <a:t>-Sentiment still remains positive over time, but bits much closer to the negative/neutral territory.</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674463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Avg amount of time spent on charts increased tremendously during this decade with the average placement being over 10 weeks and getting as high as 13.</a:t>
            </a:r>
          </a:p>
          <a:p>
            <a:r>
              <a:rPr lang="en-US" dirty="0"/>
              <a:t>Hip hop takes the top spot in the genre territory.</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622693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 comparison between decades.</a:t>
            </a:r>
          </a:p>
          <a:p>
            <a:r>
              <a:rPr lang="en-US" dirty="0"/>
              <a:t>1950s-1960s: Music listeners generally liked a more mid-tempo song.  Most charting songs were right in the middle of that slow/medium tempo pocket while listeners in the 10s-20s were into a little more fast paced material.</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388645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Songs would stay on the charts for a little over a month in the 50s and 60s while in the 10-20s songs could stick around for upwards of 3 months. </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922169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songs from both decades were relatively positive, the 50s and 60s win that comparison.  The sentiment started high in the 50s and only got higher as time went on</a:t>
            </a:r>
          </a:p>
          <a:p>
            <a:br>
              <a:rPr lang="en-US" dirty="0"/>
            </a:br>
            <a:r>
              <a:rPr lang="en-US" dirty="0"/>
              <a:t>while the next decade started strong in 2012 but dropped significantly as time went on.  </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787356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err="1">
                <a:solidFill>
                  <a:srgbClr val="C7CBD3"/>
                </a:solidFill>
                <a:latin typeface="Sohne-Halbfett"/>
              </a:rPr>
              <a:t>Agenda:Data</a:t>
            </a:r>
            <a:r>
              <a:rPr lang="en-US" sz="1800" b="1" dirty="0">
                <a:solidFill>
                  <a:srgbClr val="C7CBD3"/>
                </a:solidFill>
                <a:latin typeface="Sohne-Halbfett"/>
              </a:rPr>
              <a:t> Question Introduction:</a:t>
            </a:r>
            <a:r>
              <a:rPr lang="en-US" sz="1800" b="0" dirty="0">
                <a:solidFill>
                  <a:srgbClr val="C7CBD3"/>
                </a:solidFill>
                <a:latin typeface="Sohne-Buch"/>
              </a:rPr>
              <a:t> We'll start by framing the central data question that drives my </a:t>
            </a:r>
            <a:r>
              <a:rPr lang="en-US" sz="1800" b="0" dirty="0" err="1">
                <a:solidFill>
                  <a:srgbClr val="C7CBD3"/>
                </a:solidFill>
                <a:latin typeface="Sohne-Buch"/>
              </a:rPr>
              <a:t>analysis.</a:t>
            </a:r>
            <a:r>
              <a:rPr lang="en-US" sz="1800" b="1" dirty="0" err="1">
                <a:solidFill>
                  <a:srgbClr val="C7CBD3"/>
                </a:solidFill>
                <a:latin typeface="Sohne-Halbfett"/>
              </a:rPr>
              <a:t>Scratching</a:t>
            </a:r>
            <a:r>
              <a:rPr lang="en-US" sz="1800" b="1" dirty="0">
                <a:solidFill>
                  <a:srgbClr val="C7CBD3"/>
                </a:solidFill>
                <a:latin typeface="Sohne-Halbfett"/>
              </a:rPr>
              <a:t> the Surface:</a:t>
            </a:r>
            <a:r>
              <a:rPr lang="en-US" sz="1800" b="0" dirty="0">
                <a:solidFill>
                  <a:srgbClr val="C7CBD3"/>
                </a:solidFill>
                <a:latin typeface="Sohne-Buch"/>
              </a:rPr>
              <a:t> We'll briefly explore the initial data overview and context, try to set the stage for more in-depth analysis. </a:t>
            </a:r>
            <a:r>
              <a:rPr lang="en-US" sz="1800" b="1" dirty="0">
                <a:solidFill>
                  <a:srgbClr val="C7CBD3"/>
                </a:solidFill>
                <a:latin typeface="Sohne-Halbfett"/>
              </a:rPr>
              <a:t>Decades in Focus:</a:t>
            </a:r>
            <a:r>
              <a:rPr lang="en-US" sz="1800" b="0" dirty="0">
                <a:solidFill>
                  <a:srgbClr val="C7CBD3"/>
                </a:solidFill>
                <a:latin typeface="Sohne-Buch"/>
              </a:rPr>
              <a:t> We'll dive into two key decades, 1958-1967 and 2012-2021, examining significant trends and changes .</a:t>
            </a:r>
            <a:r>
              <a:rPr lang="en-US" sz="1800" b="1" dirty="0">
                <a:solidFill>
                  <a:srgbClr val="C7CBD3"/>
                </a:solidFill>
                <a:latin typeface="Sohne-Halbfett"/>
              </a:rPr>
              <a:t>Reporting Findings:</a:t>
            </a:r>
            <a:r>
              <a:rPr lang="en-US" sz="1800" b="0" dirty="0">
                <a:solidFill>
                  <a:srgbClr val="C7CBD3"/>
                </a:solidFill>
                <a:latin typeface="Sohne-Buch"/>
              </a:rPr>
              <a:t> Finally, we'll present and discuss the key findings and insights from our data analysis.</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85519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64721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solidFill>
                <a:srgbClr val="C7CBD3"/>
              </a:solidFill>
              <a:latin typeface="Sohne-Buch"/>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205773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57215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major things I will be looking at to make this </a:t>
            </a:r>
            <a:r>
              <a:rPr lang="en-US" dirty="0" err="1"/>
              <a:t>comparisson</a:t>
            </a:r>
            <a:r>
              <a:rPr lang="en-US" dirty="0"/>
              <a:t>: Sentiment, Genre and Tempo.  </a:t>
            </a:r>
            <a:br>
              <a:rPr lang="en-US" dirty="0"/>
            </a:br>
            <a:r>
              <a:rPr lang="en-US" dirty="0"/>
              <a:t>Up next I will dive a little further into these concepts</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539744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C7CBD3"/>
                </a:solidFill>
                <a:latin typeface="Sohne-Buch"/>
              </a:rPr>
              <a:t>-</a:t>
            </a:r>
            <a:r>
              <a:rPr lang="en-US" sz="1800" dirty="0" err="1">
                <a:solidFill>
                  <a:srgbClr val="C7CBD3"/>
                </a:solidFill>
                <a:latin typeface="Sohne-Buch"/>
              </a:rPr>
              <a:t>TextBlob</a:t>
            </a:r>
            <a:r>
              <a:rPr lang="en-US" sz="1800" dirty="0">
                <a:solidFill>
                  <a:srgbClr val="C7CBD3"/>
                </a:solidFill>
                <a:latin typeface="Sohne-Buch"/>
              </a:rPr>
              <a:t> is a Python library for processing textual data. It provides a simple API for diving into common natural language processing (NLP) tasks such as part-of-speech tagging, noun phrase extraction, sentiment analysis, classification, translation, and more.</a:t>
            </a:r>
          </a:p>
          <a:p>
            <a:r>
              <a:rPr lang="en-US" sz="1800" dirty="0">
                <a:solidFill>
                  <a:srgbClr val="C7CBD3"/>
                </a:solidFill>
                <a:latin typeface="Sohne-Buch"/>
              </a:rPr>
              <a:t>-In addition to classifying the text as positive, negative, or neutral, </a:t>
            </a:r>
            <a:r>
              <a:rPr lang="en-US" sz="1800" dirty="0" err="1">
                <a:solidFill>
                  <a:srgbClr val="C7CBD3"/>
                </a:solidFill>
                <a:latin typeface="Sohne-Buch"/>
              </a:rPr>
              <a:t>TextBlob</a:t>
            </a:r>
            <a:r>
              <a:rPr lang="en-US" sz="1800" dirty="0">
                <a:solidFill>
                  <a:srgbClr val="C7CBD3"/>
                </a:solidFill>
                <a:latin typeface="Sohne-Buch"/>
              </a:rPr>
              <a:t> provides a sentiment score. This score is a numeric value that quantifies the strength of the sentiment. For example, a highly positive sentence might have a sentiment score close to +1, while a strongly negative sentence might have a sentiment score close to -1. Neutral sentences will have scores close to 0.</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91313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Music genres are categories or classifications used to group and describe music based on certain shared characteristics, styles, or elements.</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1462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Spotifys</a:t>
            </a:r>
            <a:r>
              <a:rPr lang="en-US" dirty="0"/>
              <a:t> API, I was able to collect the tempo for each song.</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4213287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
        <p:nvSpPr>
          <p:cNvPr id="4" name="Subtitle 2">
            <a:extLst>
              <a:ext uri="{FF2B5EF4-FFF2-40B4-BE49-F238E27FC236}">
                <a16:creationId xmlns:a16="http://schemas.microsoft.com/office/drawing/2014/main" id="{AAEE4345-6707-40C5-596C-B0DA23DA8C2C}"/>
              </a:ext>
            </a:extLst>
          </p:cNvPr>
          <p:cNvSpPr>
            <a:spLocks noGrp="1"/>
          </p:cNvSpPr>
          <p:nvPr>
            <p:ph type="subTitle" idx="1"/>
          </p:nvPr>
        </p:nvSpPr>
        <p:spPr>
          <a:xfrm>
            <a:off x="6416041" y="5631311"/>
            <a:ext cx="4941770" cy="396660"/>
          </a:xfrm>
        </p:spPr>
        <p:txBody>
          <a:bodyPr anchor="t"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53351"/>
            <a:ext cx="6696074" cy="365125"/>
          </a:xfrm>
        </p:spPr>
        <p:txBody>
          <a:bodyPr anchor="t"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03065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t"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t"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t"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t"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dirty="0"/>
              <a:t>CLICK TO EDIT TITLE</a:t>
            </a:r>
          </a:p>
        </p:txBody>
      </p:sp>
      <p:sp>
        <p:nvSpPr>
          <p:cNvPr id="3" name="SmartArt Placeholder 6">
            <a:extLst>
              <a:ext uri="{FF2B5EF4-FFF2-40B4-BE49-F238E27FC236}">
                <a16:creationId xmlns:a16="http://schemas.microsoft.com/office/drawing/2014/main" id="{F96A1147-BBF0-6437-57F1-BED5DFBF290B}"/>
              </a:ext>
            </a:extLst>
          </p:cNvPr>
          <p:cNvSpPr>
            <a:spLocks noGrp="1"/>
          </p:cNvSpPr>
          <p:nvPr>
            <p:ph type="dgm" sz="quarter" idx="15"/>
          </p:nvPr>
        </p:nvSpPr>
        <p:spPr>
          <a:xfrm>
            <a:off x="5134708" y="886968"/>
            <a:ext cx="6240428" cy="5266944"/>
          </a:xfrm>
        </p:spPr>
        <p:txBody>
          <a:bodyPr/>
          <a:lstStyle/>
          <a:p>
            <a:r>
              <a:rPr lang="en-US"/>
              <a:t>Click icon to add SmartArt graphic</a:t>
            </a:r>
            <a:endParaRPr lang="en-US" dirty="0"/>
          </a:p>
        </p:txBody>
      </p:sp>
    </p:spTree>
    <p:extLst>
      <p:ext uri="{BB962C8B-B14F-4D97-AF65-F5344CB8AC3E}">
        <p14:creationId xmlns:p14="http://schemas.microsoft.com/office/powerpoint/2010/main" val="1165259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451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2883878"/>
            <a:ext cx="3924300" cy="2948596"/>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2883878"/>
            <a:ext cx="3943627" cy="2948596"/>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4753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white">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5946" t="20241" r="-640" b="12256"/>
          <a:stretch/>
        </p:blipFill>
        <p:spPr>
          <a:xfrm rot="10800000">
            <a:off x="7416800" y="0"/>
            <a:ext cx="4775199" cy="6858000"/>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40427"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40427"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40427"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5316900"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5316900"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8872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hite">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5946" t="20241" r="-640" b="12256"/>
          <a:stretch/>
        </p:blipFill>
        <p:spPr>
          <a:xfrm rot="10800000">
            <a:off x="7416800" y="0"/>
            <a:ext cx="4775199" cy="6858000"/>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40427"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40427" y="2883878"/>
            <a:ext cx="3924300" cy="2948596"/>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5316900" y="2883878"/>
            <a:ext cx="3943627" cy="2948595"/>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698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black">
    <p:bg>
      <p:bgPr>
        <a:solidFill>
          <a:schemeClr val="tx1"/>
        </a:solidFill>
        <a:effectLst/>
      </p:bgPr>
    </p:bg>
    <p:spTree>
      <p:nvGrpSpPr>
        <p:cNvPr id="1" name=""/>
        <p:cNvGrpSpPr/>
        <p:nvPr/>
      </p:nvGrpSpPr>
      <p:grpSpPr>
        <a:xfrm>
          <a:off x="0" y="0"/>
          <a:ext cx="0" cy="0"/>
          <a:chOff x="0" y="0"/>
          <a:chExt cx="0" cy="0"/>
        </a:xfrm>
      </p:grpSpPr>
      <p:sp>
        <p:nvSpPr>
          <p:cNvPr id="42" name="Isosceles Triangle 41">
            <a:extLst>
              <a:ext uri="{FF2B5EF4-FFF2-40B4-BE49-F238E27FC236}">
                <a16:creationId xmlns:a16="http://schemas.microsoft.com/office/drawing/2014/main" id="{1D1EBCB2-CB7D-C29F-E059-C0F4F2ECA9AD}"/>
              </a:ext>
            </a:extLst>
          </p:cNvPr>
          <p:cNvSpPr/>
          <p:nvPr userDrawn="1"/>
        </p:nvSpPr>
        <p:spPr>
          <a:xfrm rot="10800000" flipV="1">
            <a:off x="0" y="5829300"/>
            <a:ext cx="12192000" cy="1029549"/>
          </a:xfrm>
          <a:prstGeom prst="triangle">
            <a:avLst>
              <a:gd name="adj" fmla="val 1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a:extLst>
              <a:ext uri="{FF2B5EF4-FFF2-40B4-BE49-F238E27FC236}">
                <a16:creationId xmlns:a16="http://schemas.microsoft.com/office/drawing/2014/main" id="{E6AAA3BD-66E5-58EA-51CD-D8A71D8FC683}"/>
              </a:ext>
            </a:extLst>
          </p:cNvPr>
          <p:cNvSpPr/>
          <p:nvPr userDrawn="1"/>
        </p:nvSpPr>
        <p:spPr>
          <a:xfrm flipV="1">
            <a:off x="0" y="0"/>
            <a:ext cx="12192000" cy="1029549"/>
          </a:xfrm>
          <a:prstGeom prst="triangle">
            <a:avLst>
              <a:gd name="adj" fmla="val 1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6D116E87-B2C5-2911-467C-A4F6547A4EDC}"/>
              </a:ext>
              <a:ext uri="{C183D7F6-B498-43B3-948B-1728B52AA6E4}">
                <adec:decorative xmlns:adec="http://schemas.microsoft.com/office/drawing/2017/decorative" val="1"/>
              </a:ext>
            </a:extLst>
          </p:cNvPr>
          <p:cNvCxnSpPr>
            <a:cxnSpLocks/>
            <a:endCxn id="42" idx="3"/>
          </p:cNvCxnSpPr>
          <p:nvPr userDrawn="1"/>
        </p:nvCxnSpPr>
        <p:spPr>
          <a:xfrm flipH="1">
            <a:off x="0" y="-39998"/>
            <a:ext cx="12192000" cy="6898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6CDF3886-B71B-5B25-45E4-B1EC6FFA7D56}"/>
              </a:ext>
            </a:extLst>
          </p:cNvPr>
          <p:cNvSpPr>
            <a:spLocks noGrp="1"/>
          </p:cNvSpPr>
          <p:nvPr>
            <p:ph type="title" hasCustomPrompt="1"/>
          </p:nvPr>
        </p:nvSpPr>
        <p:spPr>
          <a:xfrm>
            <a:off x="919570" y="1211214"/>
            <a:ext cx="10434230" cy="887109"/>
          </a:xfrm>
        </p:spPr>
        <p:txBody>
          <a:bodyPr>
            <a:noAutofit/>
          </a:bodyPr>
          <a:lstStyle>
            <a:lvl1pPr algn="ctr">
              <a:defRPr lang="en-US" sz="2800" kern="1200" spc="150" baseline="0" dirty="0">
                <a:solidFill>
                  <a:schemeClr val="bg1"/>
                </a:solidFill>
                <a:latin typeface="+mj-lt"/>
                <a:ea typeface="+mj-ea"/>
                <a:cs typeface="+mj-cs"/>
              </a:defRPr>
            </a:lvl1pPr>
          </a:lstStyle>
          <a:p>
            <a:r>
              <a:rPr lang="en-US" dirty="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49838"/>
            <a:ext cx="5067300" cy="864157"/>
          </a:xfrm>
        </p:spPr>
        <p:txBody>
          <a:bodyPr anchor="ctr" anchorCtr="0">
            <a:noAutofit/>
          </a:bodyPr>
          <a:lstStyle>
            <a:lvl1pPr marL="0" indent="0">
              <a:buNone/>
              <a:defRPr lang="en-US" sz="2000" kern="1200"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3700567"/>
            <a:ext cx="5067300" cy="1997867"/>
          </a:xfrm>
        </p:spPr>
        <p:txBody>
          <a:bodyPr>
            <a:normAutofit/>
          </a:bodyPr>
          <a:lstStyle>
            <a:lvl1pPr marL="0" indent="0">
              <a:lnSpc>
                <a:spcPct val="100000"/>
              </a:lnSpc>
              <a:buNone/>
              <a:defRPr sz="1400"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6286501" y="2749838"/>
            <a:ext cx="5067300" cy="864157"/>
          </a:xfrm>
        </p:spPr>
        <p:txBody>
          <a:bodyPr anchor="ctr" anchorCtr="0">
            <a:noAutofit/>
          </a:bodyPr>
          <a:lstStyle>
            <a:lvl1pPr marL="0" indent="0">
              <a:buNone/>
              <a:defRPr lang="en-US" sz="2000" kern="1200"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6286501" y="3700567"/>
            <a:ext cx="5067300" cy="1997867"/>
          </a:xfrm>
        </p:spPr>
        <p:txBody>
          <a:bodyPr>
            <a:normAutofit/>
          </a:bodyPr>
          <a:lstStyle>
            <a:lvl1pPr marL="0" indent="0">
              <a:lnSpc>
                <a:spcPct val="100000"/>
              </a:lnSpc>
              <a:buNone/>
              <a:defRPr sz="1400"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1" name="Group 50">
            <a:extLst>
              <a:ext uri="{FF2B5EF4-FFF2-40B4-BE49-F238E27FC236}">
                <a16:creationId xmlns:a16="http://schemas.microsoft.com/office/drawing/2014/main" id="{AEB26122-0BFD-CA45-8405-F235FD83E372}"/>
              </a:ext>
              <a:ext uri="{C183D7F6-B498-43B3-948B-1728B52AA6E4}">
                <adec:decorative xmlns:adec="http://schemas.microsoft.com/office/drawing/2017/decorative" val="1"/>
              </a:ext>
            </a:extLst>
          </p:cNvPr>
          <p:cNvGrpSpPr/>
          <p:nvPr userDrawn="1"/>
        </p:nvGrpSpPr>
        <p:grpSpPr>
          <a:xfrm rot="16200000" flipV="1">
            <a:off x="9520237" y="4094211"/>
            <a:ext cx="2238376" cy="3105150"/>
            <a:chOff x="0" y="0"/>
            <a:chExt cx="2238376" cy="3105150"/>
          </a:xfrm>
        </p:grpSpPr>
        <p:cxnSp>
          <p:nvCxnSpPr>
            <p:cNvPr id="52" name="Straight Connector 51">
              <a:extLst>
                <a:ext uri="{FF2B5EF4-FFF2-40B4-BE49-F238E27FC236}">
                  <a16:creationId xmlns:a16="http://schemas.microsoft.com/office/drawing/2014/main" id="{24CCC07C-E8D5-2E81-90DE-A47FDCD9D6CD}"/>
                </a:ext>
              </a:extLst>
            </p:cNvPr>
            <p:cNvCxnSpPr>
              <a:cxnSpLocks/>
            </p:cNvCxnSpPr>
            <p:nvPr userDrawn="1"/>
          </p:nvCxnSpPr>
          <p:spPr>
            <a:xfrm flipH="1">
              <a:off x="0" y="0"/>
              <a:ext cx="1238250" cy="310515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4AB0CB4-26E1-8A9A-A424-D5EC198A8AEE}"/>
                </a:ext>
              </a:extLst>
            </p:cNvPr>
            <p:cNvCxnSpPr>
              <a:cxnSpLocks/>
            </p:cNvCxnSpPr>
            <p:nvPr userDrawn="1"/>
          </p:nvCxnSpPr>
          <p:spPr>
            <a:xfrm flipH="1">
              <a:off x="0" y="0"/>
              <a:ext cx="2238376" cy="2476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572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p:nvPr>
        </p:nvSpPr>
        <p:spPr>
          <a:xfrm>
            <a:off x="1333499" y="291403"/>
            <a:ext cx="3208683" cy="2054606"/>
          </a:xfrm>
        </p:spPr>
        <p:txBody>
          <a:bodyPr anchor="b">
            <a:noAutofit/>
          </a:bodyPr>
          <a:lstStyle>
            <a:lvl1pPr>
              <a:defRPr sz="2800" spc="150" baseline="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3208682"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black">
    <p:bg>
      <p:bgPr>
        <a:solidFill>
          <a:schemeClr val="tx1"/>
        </a:solidFill>
        <a:effectLst/>
      </p:bgPr>
    </p:bg>
    <p:spTree>
      <p:nvGrpSpPr>
        <p:cNvPr id="1" name=""/>
        <p:cNvGrpSpPr/>
        <p:nvPr/>
      </p:nvGrpSpPr>
      <p:grpSpPr>
        <a:xfrm>
          <a:off x="0" y="0"/>
          <a:ext cx="0" cy="0"/>
          <a:chOff x="0" y="0"/>
          <a:chExt cx="0" cy="0"/>
        </a:xfrm>
      </p:grpSpPr>
      <p:sp>
        <p:nvSpPr>
          <p:cNvPr id="42" name="Isosceles Triangle 41">
            <a:extLst>
              <a:ext uri="{FF2B5EF4-FFF2-40B4-BE49-F238E27FC236}">
                <a16:creationId xmlns:a16="http://schemas.microsoft.com/office/drawing/2014/main" id="{1D1EBCB2-CB7D-C29F-E059-C0F4F2ECA9AD}"/>
              </a:ext>
            </a:extLst>
          </p:cNvPr>
          <p:cNvSpPr/>
          <p:nvPr userDrawn="1"/>
        </p:nvSpPr>
        <p:spPr>
          <a:xfrm rot="10800000" flipV="1">
            <a:off x="0" y="5829300"/>
            <a:ext cx="12192000" cy="1029549"/>
          </a:xfrm>
          <a:prstGeom prst="triangle">
            <a:avLst>
              <a:gd name="adj" fmla="val 1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a:extLst>
              <a:ext uri="{FF2B5EF4-FFF2-40B4-BE49-F238E27FC236}">
                <a16:creationId xmlns:a16="http://schemas.microsoft.com/office/drawing/2014/main" id="{E6AAA3BD-66E5-58EA-51CD-D8A71D8FC683}"/>
              </a:ext>
            </a:extLst>
          </p:cNvPr>
          <p:cNvSpPr/>
          <p:nvPr userDrawn="1"/>
        </p:nvSpPr>
        <p:spPr>
          <a:xfrm flipV="1">
            <a:off x="0" y="0"/>
            <a:ext cx="12192000" cy="1029549"/>
          </a:xfrm>
          <a:prstGeom prst="triangle">
            <a:avLst>
              <a:gd name="adj" fmla="val 1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6D116E87-B2C5-2911-467C-A4F6547A4EDC}"/>
              </a:ext>
              <a:ext uri="{C183D7F6-B498-43B3-948B-1728B52AA6E4}">
                <adec:decorative xmlns:adec="http://schemas.microsoft.com/office/drawing/2017/decorative" val="1"/>
              </a:ext>
            </a:extLst>
          </p:cNvPr>
          <p:cNvCxnSpPr>
            <a:cxnSpLocks/>
            <a:endCxn id="42" idx="3"/>
          </p:cNvCxnSpPr>
          <p:nvPr userDrawn="1"/>
        </p:nvCxnSpPr>
        <p:spPr>
          <a:xfrm flipH="1">
            <a:off x="0" y="-39998"/>
            <a:ext cx="12192000" cy="6898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6CDF3886-B71B-5B25-45E4-B1EC6FFA7D56}"/>
              </a:ext>
            </a:extLst>
          </p:cNvPr>
          <p:cNvSpPr>
            <a:spLocks noGrp="1"/>
          </p:cNvSpPr>
          <p:nvPr>
            <p:ph type="title" hasCustomPrompt="1"/>
          </p:nvPr>
        </p:nvSpPr>
        <p:spPr>
          <a:xfrm>
            <a:off x="919570" y="1211214"/>
            <a:ext cx="10434230" cy="887109"/>
          </a:xfrm>
        </p:spPr>
        <p:txBody>
          <a:bodyPr>
            <a:noAutofit/>
          </a:bodyPr>
          <a:lstStyle>
            <a:lvl1pPr algn="ctr">
              <a:defRPr lang="en-US" sz="2800" kern="1200" spc="150" baseline="0" dirty="0">
                <a:solidFill>
                  <a:schemeClr val="bg1"/>
                </a:solidFill>
                <a:latin typeface="+mj-lt"/>
                <a:ea typeface="+mj-ea"/>
                <a:cs typeface="+mj-cs"/>
              </a:defRPr>
            </a:lvl1pPr>
          </a:lstStyle>
          <a:p>
            <a:r>
              <a:rPr lang="en-US" dirty="0"/>
              <a:t>CLICK TO EDIT MASTER TITLE STYLE</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2749839"/>
            <a:ext cx="5067300" cy="2948596"/>
          </a:xfrm>
        </p:spPr>
        <p:txBody>
          <a:bodyPr>
            <a:normAutofit/>
          </a:bodyPr>
          <a:lstStyle>
            <a:lvl1pPr marL="0" indent="0">
              <a:lnSpc>
                <a:spcPct val="100000"/>
              </a:lnSpc>
              <a:buNone/>
              <a:defRPr sz="1400"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6286501" y="2749839"/>
            <a:ext cx="5067300" cy="2948595"/>
          </a:xfrm>
        </p:spPr>
        <p:txBody>
          <a:bodyPr>
            <a:normAutofit/>
          </a:bodyPr>
          <a:lstStyle>
            <a:lvl1pPr marL="0" indent="0">
              <a:lnSpc>
                <a:spcPct val="100000"/>
              </a:lnSpc>
              <a:buNone/>
              <a:defRPr sz="1400"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1" name="Group 50">
            <a:extLst>
              <a:ext uri="{FF2B5EF4-FFF2-40B4-BE49-F238E27FC236}">
                <a16:creationId xmlns:a16="http://schemas.microsoft.com/office/drawing/2014/main" id="{AEB26122-0BFD-CA45-8405-F235FD83E372}"/>
              </a:ext>
              <a:ext uri="{C183D7F6-B498-43B3-948B-1728B52AA6E4}">
                <adec:decorative xmlns:adec="http://schemas.microsoft.com/office/drawing/2017/decorative" val="1"/>
              </a:ext>
            </a:extLst>
          </p:cNvPr>
          <p:cNvGrpSpPr/>
          <p:nvPr userDrawn="1"/>
        </p:nvGrpSpPr>
        <p:grpSpPr>
          <a:xfrm rot="16200000" flipV="1">
            <a:off x="9520237" y="4094211"/>
            <a:ext cx="2238376" cy="3105150"/>
            <a:chOff x="0" y="0"/>
            <a:chExt cx="2238376" cy="3105150"/>
          </a:xfrm>
        </p:grpSpPr>
        <p:cxnSp>
          <p:nvCxnSpPr>
            <p:cNvPr id="52" name="Straight Connector 51">
              <a:extLst>
                <a:ext uri="{FF2B5EF4-FFF2-40B4-BE49-F238E27FC236}">
                  <a16:creationId xmlns:a16="http://schemas.microsoft.com/office/drawing/2014/main" id="{24CCC07C-E8D5-2E81-90DE-A47FDCD9D6CD}"/>
                </a:ext>
              </a:extLst>
            </p:cNvPr>
            <p:cNvCxnSpPr>
              <a:cxnSpLocks/>
            </p:cNvCxnSpPr>
            <p:nvPr userDrawn="1"/>
          </p:nvCxnSpPr>
          <p:spPr>
            <a:xfrm flipH="1">
              <a:off x="0" y="0"/>
              <a:ext cx="1238250" cy="310515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4AB0CB4-26E1-8A9A-A424-D5EC198A8AEE}"/>
                </a:ext>
              </a:extLst>
            </p:cNvPr>
            <p:cNvCxnSpPr>
              <a:cxnSpLocks/>
            </p:cNvCxnSpPr>
            <p:nvPr userDrawn="1"/>
          </p:nvCxnSpPr>
          <p:spPr>
            <a:xfrm flipH="1">
              <a:off x="0" y="0"/>
              <a:ext cx="2238376" cy="2476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77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Content Placeholder 2">
            <a:extLst>
              <a:ext uri="{FF2B5EF4-FFF2-40B4-BE49-F238E27FC236}">
                <a16:creationId xmlns:a16="http://schemas.microsoft.com/office/drawing/2014/main" id="{9C32F987-28DE-F3C5-77B9-746CEBB2B169}"/>
              </a:ext>
            </a:extLst>
          </p:cNvPr>
          <p:cNvSpPr>
            <a:spLocks noGrp="1"/>
          </p:cNvSpPr>
          <p:nvPr>
            <p:ph idx="10"/>
          </p:nvPr>
        </p:nvSpPr>
        <p:spPr>
          <a:xfrm>
            <a:off x="5477990" y="3660774"/>
            <a:ext cx="5110635" cy="1921959"/>
          </a:xfrm>
        </p:spPr>
        <p:txBody>
          <a:bodyPr>
            <a:normAutofit/>
          </a:bodyPr>
          <a:lstStyle>
            <a:lvl1pPr marL="0" indent="0">
              <a:lnSpc>
                <a:spcPct val="100000"/>
              </a:lnSpc>
              <a:buNone/>
              <a:defRPr sz="1400">
                <a:solidFill>
                  <a:schemeClr val="tx1"/>
                </a:solidFill>
              </a:defRPr>
            </a:lvl1pPr>
            <a:lvl2pPr marL="457200" indent="0">
              <a:lnSpc>
                <a:spcPct val="100000"/>
              </a:lnSpc>
              <a:buNone/>
              <a:defRPr sz="1400">
                <a:solidFill>
                  <a:schemeClr val="tx1"/>
                </a:solidFill>
              </a:defRPr>
            </a:lvl2pPr>
            <a:lvl3pPr marL="914400" indent="0">
              <a:lnSpc>
                <a:spcPct val="100000"/>
              </a:lnSpc>
              <a:buNone/>
              <a:defRPr sz="1400">
                <a:solidFill>
                  <a:schemeClr val="tx1"/>
                </a:solidFill>
              </a:defRPr>
            </a:lvl3pPr>
            <a:lvl4pPr marL="1371600" indent="0">
              <a:lnSpc>
                <a:spcPct val="100000"/>
              </a:lnSpc>
              <a:buNone/>
              <a:defRPr sz="1400">
                <a:solidFill>
                  <a:schemeClr val="tx1"/>
                </a:solidFill>
              </a:defRPr>
            </a:lvl4pPr>
            <a:lvl5pPr marL="1828800" indent="0">
              <a:lnSpc>
                <a:spcPct val="100000"/>
              </a:lnSpc>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dirty="0"/>
              <a:t>CLICK TO EDIT MASTER 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5" name="Content Placeholder 2">
            <a:extLst>
              <a:ext uri="{FF2B5EF4-FFF2-40B4-BE49-F238E27FC236}">
                <a16:creationId xmlns:a16="http://schemas.microsoft.com/office/drawing/2014/main" id="{88FD7304-99EE-76D0-952F-4B48C9AA6EB1}"/>
              </a:ext>
            </a:extLst>
          </p:cNvPr>
          <p:cNvSpPr>
            <a:spLocks noGrp="1"/>
          </p:cNvSpPr>
          <p:nvPr>
            <p:ph idx="10"/>
          </p:nvPr>
        </p:nvSpPr>
        <p:spPr>
          <a:xfrm>
            <a:off x="4267201" y="3238104"/>
            <a:ext cx="4179570" cy="2107620"/>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3238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4" name="Content Placeholder 2">
            <a:extLst>
              <a:ext uri="{FF2B5EF4-FFF2-40B4-BE49-F238E27FC236}">
                <a16:creationId xmlns:a16="http://schemas.microsoft.com/office/drawing/2014/main" id="{3974CA1E-BE8C-4762-E05F-96F07D4CE814}"/>
              </a:ext>
            </a:extLst>
          </p:cNvPr>
          <p:cNvSpPr>
            <a:spLocks noGrp="1"/>
          </p:cNvSpPr>
          <p:nvPr>
            <p:ph idx="10"/>
          </p:nvPr>
        </p:nvSpPr>
        <p:spPr>
          <a:xfrm>
            <a:off x="1333499" y="3660773"/>
            <a:ext cx="5110635" cy="2263601"/>
          </a:xfrm>
        </p:spPr>
        <p:txBody>
          <a:bodyPr>
            <a:normAutofit/>
          </a:bodyPr>
          <a:lstStyle>
            <a:lvl1pPr marL="0" indent="0">
              <a:lnSpc>
                <a:spcPct val="100000"/>
              </a:lnSpc>
              <a:buNone/>
              <a:defRPr sz="1400">
                <a:solidFill>
                  <a:schemeClr val="tx1"/>
                </a:solidFill>
              </a:defRPr>
            </a:lvl1pPr>
            <a:lvl2pPr marL="457200" indent="0">
              <a:lnSpc>
                <a:spcPct val="100000"/>
              </a:lnSpc>
              <a:buNone/>
              <a:defRPr sz="1400">
                <a:solidFill>
                  <a:schemeClr val="tx1"/>
                </a:solidFill>
              </a:defRPr>
            </a:lvl2pPr>
            <a:lvl3pPr marL="914400" indent="0">
              <a:lnSpc>
                <a:spcPct val="100000"/>
              </a:lnSpc>
              <a:buNone/>
              <a:defRPr sz="1400">
                <a:solidFill>
                  <a:schemeClr val="tx1"/>
                </a:solidFill>
              </a:defRPr>
            </a:lvl3pPr>
            <a:lvl4pPr marL="1371600" indent="0">
              <a:lnSpc>
                <a:spcPct val="100000"/>
              </a:lnSpc>
              <a:buNone/>
              <a:defRPr sz="1400">
                <a:solidFill>
                  <a:schemeClr val="tx1"/>
                </a:solidFill>
              </a:defRPr>
            </a:lvl4pPr>
            <a:lvl5pPr marL="1828800" indent="0">
              <a:lnSpc>
                <a:spcPct val="100000"/>
              </a:lnSpc>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Content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4152900" y="4530731"/>
            <a:ext cx="7200900" cy="1325563"/>
          </a:xfrm>
        </p:spPr>
        <p:txBody>
          <a:bodyPr anchor="t">
            <a:noAutofit/>
          </a:bodyPr>
          <a:lstStyle>
            <a:lvl1pPr algn="r">
              <a:defRPr lang="en-US" sz="2800" kern="1200" spc="150" baseline="0" dirty="0">
                <a:solidFill>
                  <a:schemeClr val="bg1"/>
                </a:solidFill>
                <a:latin typeface="+mj-lt"/>
                <a:ea typeface="+mj-ea"/>
                <a:cs typeface="+mj-cs"/>
              </a:defRPr>
            </a:lvl1pPr>
          </a:lstStyle>
          <a:p>
            <a:r>
              <a:rPr lang="en-US" dirty="0"/>
              <a:t>CLICK TO EDIT MASTER TITLE STYLE</a:t>
            </a:r>
          </a:p>
        </p:txBody>
      </p:sp>
      <p:sp>
        <p:nvSpPr>
          <p:cNvPr id="4" name="Content Placeholder 3">
            <a:extLst>
              <a:ext uri="{FF2B5EF4-FFF2-40B4-BE49-F238E27FC236}">
                <a16:creationId xmlns:a16="http://schemas.microsoft.com/office/drawing/2014/main" id="{4193DB46-7F65-F2F7-A4DB-5EA8E826D151}"/>
              </a:ext>
            </a:extLst>
          </p:cNvPr>
          <p:cNvSpPr>
            <a:spLocks noGrp="1"/>
          </p:cNvSpPr>
          <p:nvPr>
            <p:ph sz="half" idx="2"/>
          </p:nvPr>
        </p:nvSpPr>
        <p:spPr>
          <a:xfrm>
            <a:off x="4152900" y="1001706"/>
            <a:ext cx="7200900" cy="2970199"/>
          </a:xfrm>
        </p:spPr>
        <p:txBody>
          <a:bodyPr anchor="b">
            <a:normAutofit/>
          </a:bodyPr>
          <a:lstStyle>
            <a:lvl1pPr marL="0" indent="0" algn="r">
              <a:lnSpc>
                <a:spcPct val="100000"/>
              </a:lnSpc>
              <a:buNone/>
              <a:defRPr sz="1400" spc="50" baseline="0">
                <a:solidFill>
                  <a:schemeClr val="bg1"/>
                </a:solidFill>
              </a:defRPr>
            </a:lvl1pPr>
            <a:lvl2pPr marL="457200" indent="0" algn="r">
              <a:lnSpc>
                <a:spcPct val="100000"/>
              </a:lnSpc>
              <a:buNone/>
              <a:defRPr sz="1400" spc="50" baseline="0">
                <a:solidFill>
                  <a:schemeClr val="bg1"/>
                </a:solidFill>
              </a:defRPr>
            </a:lvl2pPr>
            <a:lvl3pPr marL="914400" indent="0" algn="r">
              <a:lnSpc>
                <a:spcPct val="100000"/>
              </a:lnSpc>
              <a:buNone/>
              <a:defRPr sz="1400" spc="50" baseline="0">
                <a:solidFill>
                  <a:schemeClr val="bg1"/>
                </a:solidFill>
              </a:defRPr>
            </a:lvl3pPr>
            <a:lvl4pPr marL="1371600" indent="0" algn="r">
              <a:lnSpc>
                <a:spcPct val="100000"/>
              </a:lnSpc>
              <a:buNone/>
              <a:defRPr sz="1400" spc="50" baseline="0">
                <a:solidFill>
                  <a:schemeClr val="bg1"/>
                </a:solidFill>
              </a:defRPr>
            </a:lvl4pPr>
            <a:lvl5pPr marL="1828800" indent="0" algn="r">
              <a:lnSpc>
                <a:spcPct val="100000"/>
              </a:lnSpc>
              <a:buNone/>
              <a:defRPr sz="1400" spc="5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0AB88D1B-8B29-5F85-2AA1-7EC1CEAAF9B7}"/>
              </a:ext>
              <a:ext uri="{C183D7F6-B498-43B3-948B-1728B52AA6E4}">
                <adec:decorative xmlns:adec="http://schemas.microsoft.com/office/drawing/2017/decorative" val="1"/>
              </a:ext>
            </a:extLst>
          </p:cNvPr>
          <p:cNvGrpSpPr/>
          <p:nvPr userDrawn="1"/>
        </p:nvGrpSpPr>
        <p:grpSpPr>
          <a:xfrm rot="5400000" flipH="1" flipV="1">
            <a:off x="976672" y="836969"/>
            <a:ext cx="5044359" cy="6997703"/>
            <a:chOff x="0" y="0"/>
            <a:chExt cx="2238376" cy="3105150"/>
          </a:xfrm>
        </p:grpSpPr>
        <p:cxnSp>
          <p:nvCxnSpPr>
            <p:cNvPr id="6" name="Straight Connector 5">
              <a:extLst>
                <a:ext uri="{FF2B5EF4-FFF2-40B4-BE49-F238E27FC236}">
                  <a16:creationId xmlns:a16="http://schemas.microsoft.com/office/drawing/2014/main" id="{B630D63C-C724-8E54-EF95-AF7F31AD6AB4}"/>
                </a:ext>
              </a:extLst>
            </p:cNvPr>
            <p:cNvCxnSpPr>
              <a:cxnSpLocks/>
            </p:cNvCxnSpPr>
            <p:nvPr userDrawn="1"/>
          </p:nvCxnSpPr>
          <p:spPr>
            <a:xfrm flipH="1">
              <a:off x="0" y="0"/>
              <a:ext cx="1238250" cy="310515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975C056-A522-877C-2C53-00191DC7A978}"/>
                </a:ext>
              </a:extLst>
            </p:cNvPr>
            <p:cNvCxnSpPr>
              <a:cxnSpLocks/>
            </p:cNvCxnSpPr>
            <p:nvPr userDrawn="1"/>
          </p:nvCxnSpPr>
          <p:spPr>
            <a:xfrm flipH="1">
              <a:off x="0" y="0"/>
              <a:ext cx="2238376" cy="2476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7067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ntent Layout">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DB002F0-31B4-B46E-4D61-BBB5EE5411A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5120" b="35843"/>
          <a:stretch/>
        </p:blipFill>
        <p:spPr>
          <a:xfrm rot="10800000">
            <a:off x="8280402" y="-8"/>
            <a:ext cx="3911598" cy="6858005"/>
          </a:xfrm>
          <a:prstGeom prst="rect">
            <a:avLst/>
          </a:prstGeom>
        </p:spPr>
      </p:pic>
      <p:sp>
        <p:nvSpPr>
          <p:cNvPr id="26" name="Title 1">
            <a:extLst>
              <a:ext uri="{FF2B5EF4-FFF2-40B4-BE49-F238E27FC236}">
                <a16:creationId xmlns:a16="http://schemas.microsoft.com/office/drawing/2014/main" id="{215003C1-C9B6-16CB-A8EC-73730DE8F0B1}"/>
              </a:ext>
            </a:extLst>
          </p:cNvPr>
          <p:cNvSpPr>
            <a:spLocks noGrp="1"/>
          </p:cNvSpPr>
          <p:nvPr>
            <p:ph type="title" hasCustomPrompt="1"/>
          </p:nvPr>
        </p:nvSpPr>
        <p:spPr>
          <a:xfrm>
            <a:off x="3540126" y="600072"/>
            <a:ext cx="5111750" cy="2276480"/>
          </a:xfrm>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27" name="Content Placeholder 3">
            <a:extLst>
              <a:ext uri="{FF2B5EF4-FFF2-40B4-BE49-F238E27FC236}">
                <a16:creationId xmlns:a16="http://schemas.microsoft.com/office/drawing/2014/main" id="{E2CFF9FE-4252-7A2F-1F59-91ADDCFE952E}"/>
              </a:ext>
            </a:extLst>
          </p:cNvPr>
          <p:cNvSpPr>
            <a:spLocks noGrp="1"/>
          </p:cNvSpPr>
          <p:nvPr>
            <p:ph sz="half" idx="2"/>
          </p:nvPr>
        </p:nvSpPr>
        <p:spPr>
          <a:xfrm>
            <a:off x="3540126" y="3660773"/>
            <a:ext cx="5111750" cy="2276480"/>
          </a:xfrm>
        </p:spPr>
        <p:txBody>
          <a:bodyPr>
            <a:normAutofit/>
          </a:bodyPr>
          <a:lstStyle>
            <a:lvl1pPr marL="0" indent="0" algn="ctr">
              <a:lnSpc>
                <a:spcPct val="100000"/>
              </a:lnSpc>
              <a:buNone/>
              <a:defRPr sz="1400" spc="50" baseline="0"/>
            </a:lvl1pPr>
            <a:lvl2pPr marL="457200" indent="0" algn="ctr">
              <a:lnSpc>
                <a:spcPct val="100000"/>
              </a:lnSpc>
              <a:buNone/>
              <a:defRPr sz="1400" spc="50" baseline="0"/>
            </a:lvl2pPr>
            <a:lvl3pPr marL="914400" indent="0" algn="ctr">
              <a:lnSpc>
                <a:spcPct val="100000"/>
              </a:lnSpc>
              <a:buNone/>
              <a:defRPr sz="1400" spc="50" baseline="0"/>
            </a:lvl3pPr>
            <a:lvl4pPr marL="1371600" indent="0" algn="ctr">
              <a:lnSpc>
                <a:spcPct val="100000"/>
              </a:lnSpc>
              <a:buNone/>
              <a:defRPr sz="1400" spc="50" baseline="0"/>
            </a:lvl4pPr>
            <a:lvl5pPr marL="1828800" indent="0" algn="ctr">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0" name="Graphic 29">
            <a:extLst>
              <a:ext uri="{FF2B5EF4-FFF2-40B4-BE49-F238E27FC236}">
                <a16:creationId xmlns:a16="http://schemas.microsoft.com/office/drawing/2014/main" id="{79206A4F-FB63-7B93-093A-BAEE3C1E71E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2879" b="31210"/>
          <a:stretch/>
        </p:blipFill>
        <p:spPr>
          <a:xfrm>
            <a:off x="12702" y="-3"/>
            <a:ext cx="3898898" cy="5270503"/>
          </a:xfrm>
          <a:prstGeom prst="rect">
            <a:avLst/>
          </a:prstGeom>
        </p:spPr>
      </p:pic>
      <p:cxnSp>
        <p:nvCxnSpPr>
          <p:cNvPr id="50" name="Straight Connector 49">
            <a:extLst>
              <a:ext uri="{FF2B5EF4-FFF2-40B4-BE49-F238E27FC236}">
                <a16:creationId xmlns:a16="http://schemas.microsoft.com/office/drawing/2014/main" id="{7738827B-0A59-F285-9DB3-B3EAF1D42A50}"/>
              </a:ext>
              <a:ext uri="{C183D7F6-B498-43B3-948B-1728B52AA6E4}">
                <adec:decorative xmlns:adec="http://schemas.microsoft.com/office/drawing/2017/decorative" val="1"/>
              </a:ext>
            </a:extLst>
          </p:cNvPr>
          <p:cNvCxnSpPr>
            <a:cxnSpLocks/>
          </p:cNvCxnSpPr>
          <p:nvPr userDrawn="1"/>
        </p:nvCxnSpPr>
        <p:spPr>
          <a:xfrm flipH="1">
            <a:off x="-3873" y="-3"/>
            <a:ext cx="2899473" cy="685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E809F23-E134-1407-05FA-D2E8CB3596A4}"/>
              </a:ext>
              <a:ext uri="{C183D7F6-B498-43B3-948B-1728B52AA6E4}">
                <adec:decorative xmlns:adec="http://schemas.microsoft.com/office/drawing/2017/decorative" val="1"/>
              </a:ext>
            </a:extLst>
          </p:cNvPr>
          <p:cNvCxnSpPr>
            <a:cxnSpLocks/>
          </p:cNvCxnSpPr>
          <p:nvPr userDrawn="1"/>
        </p:nvCxnSpPr>
        <p:spPr>
          <a:xfrm flipH="1">
            <a:off x="9267127" y="-3"/>
            <a:ext cx="2899473" cy="6858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26600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One Content Layou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4" name="Content Placeholder 3">
            <a:extLst>
              <a:ext uri="{FF2B5EF4-FFF2-40B4-BE49-F238E27FC236}">
                <a16:creationId xmlns:a16="http://schemas.microsoft.com/office/drawing/2014/main" id="{4193DB46-7F65-F2F7-A4DB-5EA8E826D151}"/>
              </a:ext>
            </a:extLst>
          </p:cNvPr>
          <p:cNvSpPr>
            <a:spLocks noGrp="1"/>
          </p:cNvSpPr>
          <p:nvPr>
            <p:ph sz="half" idx="2"/>
          </p:nvPr>
        </p:nvSpPr>
        <p:spPr>
          <a:xfrm>
            <a:off x="838200" y="2111382"/>
            <a:ext cx="10515600" cy="3744912"/>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38221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717423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7174230" y="3963689"/>
            <a:ext cx="4179570" cy="365125"/>
          </a:xfrm>
        </p:spPr>
        <p:txBody>
          <a:bodyPr anchor="t"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9512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2" r:id="rId4"/>
    <p:sldLayoutId id="2147483671" r:id="rId5"/>
    <p:sldLayoutId id="2147483673" r:id="rId6"/>
    <p:sldLayoutId id="2147483661" r:id="rId7"/>
    <p:sldLayoutId id="2147483666" r:id="rId8"/>
    <p:sldLayoutId id="2147483667" r:id="rId9"/>
    <p:sldLayoutId id="2147483654" r:id="rId10"/>
    <p:sldLayoutId id="2147483663" r:id="rId11"/>
    <p:sldLayoutId id="2147483662" r:id="rId12"/>
    <p:sldLayoutId id="2147483668" r:id="rId13"/>
    <p:sldLayoutId id="2147483652" r:id="rId14"/>
    <p:sldLayoutId id="2147483653" r:id="rId15"/>
    <p:sldLayoutId id="2147483674" r:id="rId16"/>
    <p:sldLayoutId id="2147483669" r:id="rId17"/>
    <p:sldLayoutId id="2147483675" r:id="rId18"/>
    <p:sldLayoutId id="2147483670" r:id="rId19"/>
    <p:sldLayoutId id="2147483676" r:id="rId20"/>
    <p:sldLayoutId id="2147483660" r:id="rId21"/>
    <p:sldLayoutId id="2147483664" r:id="rId22"/>
    <p:sldLayoutId id="2147483665" r:id="rId23"/>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ommons.wikimedia.org/wiki/File:SadFace.png" TargetMode="External"/><Relationship Id="rId13"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courses.lumenlearning.com/suny-basicreadingwriting/chapter/outcome-voice-4-8/" TargetMode="External"/><Relationship Id="rId11" Type="http://schemas.openxmlformats.org/officeDocument/2006/relationships/diagramQuickStyle" Target="../diagrams/quickStyle1.xml"/><Relationship Id="rId5" Type="http://schemas.openxmlformats.org/officeDocument/2006/relationships/image" Target="../media/image23.png"/><Relationship Id="rId10" Type="http://schemas.openxmlformats.org/officeDocument/2006/relationships/diagramLayout" Target="../diagrams/layout1.xml"/><Relationship Id="rId4" Type="http://schemas.openxmlformats.org/officeDocument/2006/relationships/hyperlink" Target="https://pixabay.com/en/smiley-green-simple-happy-146093/" TargetMode="External"/><Relationship Id="rId9"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pixabay.com/en/melody-music-notes-flying-stave-148443/" TargetMode="Externa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hyperlink" Target="https://creativecommons.org/licenses/by/3.0/" TargetMode="External"/><Relationship Id="rId4" Type="http://schemas.openxmlformats.org/officeDocument/2006/relationships/hyperlink" Target="http://flickr.com/photos/exquisitur/2549456519"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presurfer.blogspot.com/2010/11/billboard-magazine-archives.html" TargetMode="External"/><Relationship Id="rId2" Type="http://schemas.openxmlformats.org/officeDocument/2006/relationships/image" Target="../media/image21.jpg"/><Relationship Id="rId1" Type="http://schemas.openxmlformats.org/officeDocument/2006/relationships/slideLayout" Target="../slideLayouts/slideLayout20.xml"/><Relationship Id="rId4" Type="http://schemas.openxmlformats.org/officeDocument/2006/relationships/hyperlink" Target="https://creativecommons.org/licenses/by-nc-nd/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3429000"/>
            <a:ext cx="4941771" cy="2128042"/>
          </a:xfrm>
        </p:spPr>
        <p:txBody>
          <a:bodyPr/>
          <a:lstStyle/>
          <a:p>
            <a:r>
              <a:rPr lang="en-US" dirty="0"/>
              <a:t>Billboard Hot 100</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4294967295"/>
          </p:nvPr>
        </p:nvSpPr>
        <p:spPr>
          <a:xfrm>
            <a:off x="6416041" y="5586890"/>
            <a:ext cx="4941770" cy="396660"/>
          </a:xfrm>
        </p:spPr>
        <p:txBody>
          <a:bodyPr>
            <a:normAutofit/>
          </a:bodyPr>
          <a:lstStyle/>
          <a:p>
            <a:pPr marL="0" indent="0">
              <a:buNone/>
            </a:pPr>
            <a:r>
              <a:rPr lang="en-US" sz="1600" dirty="0"/>
              <a:t>Cedric Sissom NSS DA9</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4B98-D46B-A176-A7FE-0A75F6535105}"/>
              </a:ext>
            </a:extLst>
          </p:cNvPr>
          <p:cNvSpPr>
            <a:spLocks noGrp="1"/>
          </p:cNvSpPr>
          <p:nvPr>
            <p:ph type="title"/>
          </p:nvPr>
        </p:nvSpPr>
        <p:spPr>
          <a:xfrm>
            <a:off x="5888990" y="114300"/>
            <a:ext cx="6240145" cy="1562102"/>
          </a:xfrm>
        </p:spPr>
        <p:txBody>
          <a:bodyPr anchor="b">
            <a:normAutofit/>
          </a:bodyPr>
          <a:lstStyle/>
          <a:p>
            <a:r>
              <a:rPr lang="en-US" dirty="0"/>
              <a:t>Sentiment</a:t>
            </a:r>
            <a:br>
              <a:rPr lang="en-US" dirty="0"/>
            </a:br>
            <a:endParaRPr lang="en-US" dirty="0"/>
          </a:p>
        </p:txBody>
      </p:sp>
      <p:pic>
        <p:nvPicPr>
          <p:cNvPr id="16" name="Content Placeholder 15" descr="A green smiley face with black background&#10;&#10;Description automatically generated">
            <a:extLst>
              <a:ext uri="{FF2B5EF4-FFF2-40B4-BE49-F238E27FC236}">
                <a16:creationId xmlns:a16="http://schemas.microsoft.com/office/drawing/2014/main" id="{475597D4-027E-83A4-06FB-972E0FE9A7C0}"/>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1917381" y="2180272"/>
            <a:ext cx="911226" cy="911226"/>
          </a:xfrm>
        </p:spPr>
      </p:pic>
      <p:pic>
        <p:nvPicPr>
          <p:cNvPr id="18" name="Picture 17" descr="A black and white face with a line&#10;&#10;Description automatically generated">
            <a:extLst>
              <a:ext uri="{FF2B5EF4-FFF2-40B4-BE49-F238E27FC236}">
                <a16:creationId xmlns:a16="http://schemas.microsoft.com/office/drawing/2014/main" id="{588192C6-C7C3-BD7C-98B8-98956F06173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812156" y="3537902"/>
            <a:ext cx="1121675" cy="1002030"/>
          </a:xfrm>
          <a:prstGeom prst="rect">
            <a:avLst/>
          </a:prstGeom>
        </p:spPr>
      </p:pic>
      <p:pic>
        <p:nvPicPr>
          <p:cNvPr id="21" name="Picture 20" descr="A blue face with a sad expression&#10;&#10;Description automatically generated">
            <a:extLst>
              <a:ext uri="{FF2B5EF4-FFF2-40B4-BE49-F238E27FC236}">
                <a16:creationId xmlns:a16="http://schemas.microsoft.com/office/drawing/2014/main" id="{50AD09C9-C3C2-EA9D-A0A7-E3B3441B9AC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943694" y="5074920"/>
            <a:ext cx="884913" cy="908099"/>
          </a:xfrm>
          <a:prstGeom prst="rect">
            <a:avLst/>
          </a:prstGeom>
        </p:spPr>
      </p:pic>
      <p:sp>
        <p:nvSpPr>
          <p:cNvPr id="24" name="TextBox 23">
            <a:extLst>
              <a:ext uri="{FF2B5EF4-FFF2-40B4-BE49-F238E27FC236}">
                <a16:creationId xmlns:a16="http://schemas.microsoft.com/office/drawing/2014/main" id="{579EE69E-CEEC-488E-F0B0-B6426E01A680}"/>
              </a:ext>
            </a:extLst>
          </p:cNvPr>
          <p:cNvSpPr txBox="1"/>
          <p:nvPr/>
        </p:nvSpPr>
        <p:spPr>
          <a:xfrm>
            <a:off x="3726180" y="3954781"/>
            <a:ext cx="3726180" cy="369332"/>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EC4CD57A-B4E1-3726-2A7A-321D7C5F0F5B}"/>
              </a:ext>
            </a:extLst>
          </p:cNvPr>
          <p:cNvSpPr txBox="1"/>
          <p:nvPr/>
        </p:nvSpPr>
        <p:spPr>
          <a:xfrm>
            <a:off x="3463290" y="2377440"/>
            <a:ext cx="1314450" cy="400110"/>
          </a:xfrm>
          <a:prstGeom prst="rect">
            <a:avLst/>
          </a:prstGeom>
          <a:noFill/>
        </p:spPr>
        <p:txBody>
          <a:bodyPr wrap="square" rtlCol="0">
            <a:spAutoFit/>
          </a:bodyPr>
          <a:lstStyle/>
          <a:p>
            <a:r>
              <a:rPr lang="en-US" sz="2000" dirty="0"/>
              <a:t>Positive</a:t>
            </a:r>
          </a:p>
        </p:txBody>
      </p:sp>
      <p:sp>
        <p:nvSpPr>
          <p:cNvPr id="26" name="TextBox 25">
            <a:extLst>
              <a:ext uri="{FF2B5EF4-FFF2-40B4-BE49-F238E27FC236}">
                <a16:creationId xmlns:a16="http://schemas.microsoft.com/office/drawing/2014/main" id="{03690F89-08CB-4E0D-FD43-6065D6D37FE1}"/>
              </a:ext>
            </a:extLst>
          </p:cNvPr>
          <p:cNvSpPr txBox="1"/>
          <p:nvPr/>
        </p:nvSpPr>
        <p:spPr>
          <a:xfrm>
            <a:off x="3463290" y="3854251"/>
            <a:ext cx="1003223" cy="400110"/>
          </a:xfrm>
          <a:prstGeom prst="rect">
            <a:avLst/>
          </a:prstGeom>
          <a:noFill/>
        </p:spPr>
        <p:txBody>
          <a:bodyPr wrap="none" rtlCol="0">
            <a:spAutoFit/>
          </a:bodyPr>
          <a:lstStyle/>
          <a:p>
            <a:r>
              <a:rPr lang="en-US" sz="2000" dirty="0"/>
              <a:t>Neutral</a:t>
            </a:r>
          </a:p>
        </p:txBody>
      </p:sp>
      <p:sp>
        <p:nvSpPr>
          <p:cNvPr id="27" name="TextBox 26">
            <a:extLst>
              <a:ext uri="{FF2B5EF4-FFF2-40B4-BE49-F238E27FC236}">
                <a16:creationId xmlns:a16="http://schemas.microsoft.com/office/drawing/2014/main" id="{C78EDDA0-A85D-CD20-F19C-7D71CEAAEC43}"/>
              </a:ext>
            </a:extLst>
          </p:cNvPr>
          <p:cNvSpPr txBox="1"/>
          <p:nvPr/>
        </p:nvSpPr>
        <p:spPr>
          <a:xfrm>
            <a:off x="3463290" y="5428441"/>
            <a:ext cx="1174937" cy="400110"/>
          </a:xfrm>
          <a:prstGeom prst="rect">
            <a:avLst/>
          </a:prstGeom>
          <a:noFill/>
        </p:spPr>
        <p:txBody>
          <a:bodyPr wrap="none" rtlCol="0">
            <a:spAutoFit/>
          </a:bodyPr>
          <a:lstStyle/>
          <a:p>
            <a:r>
              <a:rPr lang="en-US" sz="2000" dirty="0"/>
              <a:t>Negative</a:t>
            </a:r>
          </a:p>
        </p:txBody>
      </p:sp>
      <p:graphicFrame>
        <p:nvGraphicFramePr>
          <p:cNvPr id="37" name="Diagram 36">
            <a:extLst>
              <a:ext uri="{FF2B5EF4-FFF2-40B4-BE49-F238E27FC236}">
                <a16:creationId xmlns:a16="http://schemas.microsoft.com/office/drawing/2014/main" id="{D213ABA6-C034-0BF9-7A65-57C2C8FA345C}"/>
              </a:ext>
            </a:extLst>
          </p:cNvPr>
          <p:cNvGraphicFramePr/>
          <p:nvPr>
            <p:extLst>
              <p:ext uri="{D42A27DB-BD31-4B8C-83A1-F6EECF244321}">
                <p14:modId xmlns:p14="http://schemas.microsoft.com/office/powerpoint/2010/main" val="3686818645"/>
              </p:ext>
            </p:extLst>
          </p:nvPr>
        </p:nvGraphicFramePr>
        <p:xfrm>
          <a:off x="4890029" y="1831582"/>
          <a:ext cx="5650441" cy="42463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52066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DB3B-92DB-22ED-8112-E3760B281B97}"/>
              </a:ext>
            </a:extLst>
          </p:cNvPr>
          <p:cNvSpPr>
            <a:spLocks noGrp="1"/>
          </p:cNvSpPr>
          <p:nvPr>
            <p:ph type="title"/>
          </p:nvPr>
        </p:nvSpPr>
        <p:spPr>
          <a:xfrm>
            <a:off x="919570" y="1211214"/>
            <a:ext cx="10434230" cy="887109"/>
          </a:xfrm>
        </p:spPr>
        <p:txBody>
          <a:bodyPr anchor="b">
            <a:normAutofit/>
          </a:bodyPr>
          <a:lstStyle/>
          <a:p>
            <a:r>
              <a:rPr lang="en-US" dirty="0"/>
              <a:t>Genre</a:t>
            </a:r>
          </a:p>
        </p:txBody>
      </p:sp>
      <p:pic>
        <p:nvPicPr>
          <p:cNvPr id="17" name="Picture 16" descr="A close up of words&#10;&#10;Description automatically generated">
            <a:extLst>
              <a:ext uri="{FF2B5EF4-FFF2-40B4-BE49-F238E27FC236}">
                <a16:creationId xmlns:a16="http://schemas.microsoft.com/office/drawing/2014/main" id="{D504F0DC-DAFB-A16F-EC44-2EBF03A710B3}"/>
              </a:ext>
            </a:extLst>
          </p:cNvPr>
          <p:cNvPicPr>
            <a:picLocks noChangeAspect="1"/>
          </p:cNvPicPr>
          <p:nvPr/>
        </p:nvPicPr>
        <p:blipFill rotWithShape="1">
          <a:blip r:embed="rId3"/>
          <a:srcRect l="3750" r="3449" b="1"/>
          <a:stretch/>
        </p:blipFill>
        <p:spPr>
          <a:xfrm>
            <a:off x="6449729" y="2364829"/>
            <a:ext cx="5067300" cy="2948596"/>
          </a:xfrm>
          <a:prstGeom prst="rect">
            <a:avLst/>
          </a:prstGeom>
          <a:noFill/>
        </p:spPr>
      </p:pic>
      <p:pic>
        <p:nvPicPr>
          <p:cNvPr id="15" name="Content Placeholder 14" descr="A close up of text&#10;&#10;Description automatically generated">
            <a:extLst>
              <a:ext uri="{FF2B5EF4-FFF2-40B4-BE49-F238E27FC236}">
                <a16:creationId xmlns:a16="http://schemas.microsoft.com/office/drawing/2014/main" id="{FBF7E073-ADCA-0017-E2C2-A607314AFC42}"/>
              </a:ext>
            </a:extLst>
          </p:cNvPr>
          <p:cNvPicPr>
            <a:picLocks noGrp="1" noChangeAspect="1"/>
          </p:cNvPicPr>
          <p:nvPr>
            <p:ph sz="quarter" idx="4"/>
          </p:nvPr>
        </p:nvPicPr>
        <p:blipFill rotWithShape="1">
          <a:blip r:embed="rId4"/>
          <a:srcRect l="4611" r="2588" b="1"/>
          <a:stretch/>
        </p:blipFill>
        <p:spPr>
          <a:xfrm>
            <a:off x="674973" y="2364829"/>
            <a:ext cx="5067300" cy="2948595"/>
          </a:xfrm>
          <a:noFill/>
        </p:spPr>
      </p:pic>
    </p:spTree>
    <p:extLst>
      <p:ext uri="{BB962C8B-B14F-4D97-AF65-F5344CB8AC3E}">
        <p14:creationId xmlns:p14="http://schemas.microsoft.com/office/powerpoint/2010/main" val="1388099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13E3-36A9-431C-98E3-9354D392EE5D}"/>
              </a:ext>
            </a:extLst>
          </p:cNvPr>
          <p:cNvSpPr>
            <a:spLocks noGrp="1"/>
          </p:cNvSpPr>
          <p:nvPr>
            <p:ph type="title"/>
          </p:nvPr>
        </p:nvSpPr>
        <p:spPr>
          <a:xfrm>
            <a:off x="838200" y="5272533"/>
            <a:ext cx="4296508" cy="953298"/>
          </a:xfrm>
        </p:spPr>
        <p:txBody>
          <a:bodyPr anchor="b">
            <a:normAutofit/>
          </a:bodyPr>
          <a:lstStyle/>
          <a:p>
            <a:r>
              <a:rPr lang="en-US" dirty="0"/>
              <a:t>tempo/BPM</a:t>
            </a:r>
          </a:p>
        </p:txBody>
      </p:sp>
      <p:graphicFrame>
        <p:nvGraphicFramePr>
          <p:cNvPr id="16" name="Content Placeholder 15">
            <a:extLst>
              <a:ext uri="{FF2B5EF4-FFF2-40B4-BE49-F238E27FC236}">
                <a16:creationId xmlns:a16="http://schemas.microsoft.com/office/drawing/2014/main" id="{4B485B7B-47FF-4AF8-AE9E-F005F54C04EC}"/>
              </a:ext>
            </a:extLst>
          </p:cNvPr>
          <p:cNvGraphicFramePr>
            <a:graphicFrameLocks noGrp="1"/>
          </p:cNvGraphicFramePr>
          <p:nvPr>
            <p:ph type="dgm" sz="quarter" idx="15"/>
            <p:extLst>
              <p:ext uri="{D42A27DB-BD31-4B8C-83A1-F6EECF244321}">
                <p14:modId xmlns:p14="http://schemas.microsoft.com/office/powerpoint/2010/main" val="1965188647"/>
              </p:ext>
            </p:extLst>
          </p:nvPr>
        </p:nvGraphicFramePr>
        <p:xfrm>
          <a:off x="5134708" y="886968"/>
          <a:ext cx="6240428" cy="5266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603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Microsoft Power BI">
                <a:extLst>
                  <a:ext uri="{FF2B5EF4-FFF2-40B4-BE49-F238E27FC236}">
                    <a16:creationId xmlns:a16="http://schemas.microsoft.com/office/drawing/2014/main" id="{690D2C66-D8B0-EF4C-9E79-4C1818FBD026}"/>
                  </a:ext>
                </a:extLst>
              </p:cNvPr>
              <p:cNvGraphicFramePr>
                <a:graphicFrameLocks noGrp="1"/>
              </p:cNvGraphicFramePr>
              <p:nvPr>
                <p:ph idx="10"/>
                <p:extLst>
                  <p:ext uri="{D42A27DB-BD31-4B8C-83A1-F6EECF244321}">
                    <p14:modId xmlns:p14="http://schemas.microsoft.com/office/powerpoint/2010/main" val="2670372464"/>
                  </p:ext>
                </p:extLst>
              </p:nvPr>
            </p:nvGraphicFramePr>
            <p:xfrm>
              <a:off x="657225" y="619125"/>
              <a:ext cx="10563225" cy="584377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title="Microsoft Power BI">
                <a:extLst>
                  <a:ext uri="{FF2B5EF4-FFF2-40B4-BE49-F238E27FC236}">
                    <a16:creationId xmlns:a16="http://schemas.microsoft.com/office/drawing/2014/main" id="{690D2C66-D8B0-EF4C-9E79-4C1818FBD026}"/>
                  </a:ext>
                </a:extLst>
              </p:cNvPr>
              <p:cNvPicPr>
                <a:picLocks noGrp="1" noRot="1" noChangeAspect="1" noMove="1" noResize="1" noEditPoints="1" noAdjustHandles="1" noChangeArrowheads="1" noChangeShapeType="1"/>
              </p:cNvPicPr>
              <p:nvPr/>
            </p:nvPicPr>
            <p:blipFill>
              <a:blip r:embed="rId4"/>
              <a:stretch>
                <a:fillRect/>
              </a:stretch>
            </p:blipFill>
            <p:spPr>
              <a:xfrm>
                <a:off x="657225" y="619125"/>
                <a:ext cx="10563225" cy="5843770"/>
              </a:xfrm>
              <a:prstGeom prst="rect">
                <a:avLst/>
              </a:prstGeom>
            </p:spPr>
          </p:pic>
        </mc:Fallback>
      </mc:AlternateContent>
      <p:sp>
        <p:nvSpPr>
          <p:cNvPr id="5" name="TextBox 4">
            <a:extLst>
              <a:ext uri="{FF2B5EF4-FFF2-40B4-BE49-F238E27FC236}">
                <a16:creationId xmlns:a16="http://schemas.microsoft.com/office/drawing/2014/main" id="{E2A4592D-0E44-F112-58BC-CAEDC41831C9}"/>
              </a:ext>
            </a:extLst>
          </p:cNvPr>
          <p:cNvSpPr txBox="1"/>
          <p:nvPr/>
        </p:nvSpPr>
        <p:spPr>
          <a:xfrm>
            <a:off x="1276350" y="42862"/>
            <a:ext cx="4162425" cy="830997"/>
          </a:xfrm>
          <a:prstGeom prst="rect">
            <a:avLst/>
          </a:prstGeom>
          <a:noFill/>
        </p:spPr>
        <p:txBody>
          <a:bodyPr wrap="square" rtlCol="0">
            <a:spAutoFit/>
          </a:bodyPr>
          <a:lstStyle/>
          <a:p>
            <a:r>
              <a:rPr lang="en-US" sz="2400" dirty="0">
                <a:solidFill>
                  <a:schemeClr val="bg1"/>
                </a:solidFill>
              </a:rPr>
              <a:t>1958-1967</a:t>
            </a:r>
          </a:p>
          <a:p>
            <a:endParaRPr lang="en-US" sz="2400" dirty="0">
              <a:solidFill>
                <a:schemeClr val="bg1"/>
              </a:solidFill>
            </a:endParaRPr>
          </a:p>
        </p:txBody>
      </p:sp>
    </p:spTree>
    <p:extLst>
      <p:ext uri="{BB962C8B-B14F-4D97-AF65-F5344CB8AC3E}">
        <p14:creationId xmlns:p14="http://schemas.microsoft.com/office/powerpoint/2010/main" val="308547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34303"/>
            <a:ext cx="10515600" cy="1325563"/>
          </a:xfrm>
        </p:spPr>
        <p:txBody>
          <a:bodyPr/>
          <a:lstStyle/>
          <a:p>
            <a:r>
              <a:rPr lang="en-US" dirty="0"/>
              <a:t>1958-1967</a:t>
            </a:r>
          </a:p>
        </p:txBody>
      </p:sp>
      <p:pic>
        <p:nvPicPr>
          <p:cNvPr id="7" name="Content Placeholder 4" descr="A graph with a line&#10;&#10;Description automatically generated">
            <a:extLst>
              <a:ext uri="{FF2B5EF4-FFF2-40B4-BE49-F238E27FC236}">
                <a16:creationId xmlns:a16="http://schemas.microsoft.com/office/drawing/2014/main" id="{EC40C798-DB56-EAA1-52A7-91066C0B1C26}"/>
              </a:ext>
            </a:extLst>
          </p:cNvPr>
          <p:cNvPicPr>
            <a:picLocks noChangeAspect="1"/>
          </p:cNvPicPr>
          <p:nvPr/>
        </p:nvPicPr>
        <p:blipFill>
          <a:blip r:embed="rId3"/>
          <a:stretch>
            <a:fillRect/>
          </a:stretch>
        </p:blipFill>
        <p:spPr>
          <a:xfrm>
            <a:off x="742950" y="1967550"/>
            <a:ext cx="5255274" cy="3548036"/>
          </a:xfrm>
          <a:prstGeom prst="rect">
            <a:avLst/>
          </a:prstGeom>
        </p:spPr>
      </p:pic>
      <p:pic>
        <p:nvPicPr>
          <p:cNvPr id="11" name="Picture 10" descr="A graph of a bar chart&#10;&#10;Description automatically generated">
            <a:extLst>
              <a:ext uri="{FF2B5EF4-FFF2-40B4-BE49-F238E27FC236}">
                <a16:creationId xmlns:a16="http://schemas.microsoft.com/office/drawing/2014/main" id="{52F90129-56EC-CF64-34C3-F90A44660A38}"/>
              </a:ext>
            </a:extLst>
          </p:cNvPr>
          <p:cNvPicPr>
            <a:picLocks noChangeAspect="1"/>
          </p:cNvPicPr>
          <p:nvPr/>
        </p:nvPicPr>
        <p:blipFill>
          <a:blip r:embed="rId4"/>
          <a:stretch>
            <a:fillRect/>
          </a:stretch>
        </p:blipFill>
        <p:spPr>
          <a:xfrm>
            <a:off x="6316141" y="2047560"/>
            <a:ext cx="5037659" cy="3633150"/>
          </a:xfrm>
          <a:prstGeom prst="rect">
            <a:avLst/>
          </a:prstGeom>
        </p:spPr>
      </p:pic>
    </p:spTree>
    <p:extLst>
      <p:ext uri="{BB962C8B-B14F-4D97-AF65-F5344CB8AC3E}">
        <p14:creationId xmlns:p14="http://schemas.microsoft.com/office/powerpoint/2010/main" val="2499682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351693"/>
            <a:ext cx="4179570" cy="2453652"/>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idx="10"/>
          </p:nvPr>
        </p:nvSpPr>
        <p:spPr>
          <a:xfrm>
            <a:off x="4267200" y="3238500"/>
            <a:ext cx="4179888" cy="2106613"/>
          </a:xfrm>
        </p:spPr>
        <p:txBody>
          <a:bodyPr>
            <a:normAutofit/>
          </a:bodyPr>
          <a:lstStyle/>
          <a:p>
            <a:r>
              <a:rPr lang="en-US" dirty="0"/>
              <a:t>Mirjam Nilsson</a:t>
            </a:r>
          </a:p>
          <a:p>
            <a:r>
              <a:rPr lang="en-US" dirty="0"/>
              <a:t>mirjam@contoso.com</a:t>
            </a:r>
          </a:p>
          <a:p>
            <a:r>
              <a:rPr lang="en-US" dirty="0"/>
              <a:t>www.contoso.com</a:t>
            </a:r>
          </a:p>
        </p:txBody>
      </p:sp>
      <p:sp>
        <p:nvSpPr>
          <p:cNvPr id="5" name="TextBox 4">
            <a:extLst>
              <a:ext uri="{FF2B5EF4-FFF2-40B4-BE49-F238E27FC236}">
                <a16:creationId xmlns:a16="http://schemas.microsoft.com/office/drawing/2014/main" id="{93AAFFA9-A14A-077A-9BB7-69018124EAFF}"/>
              </a:ext>
            </a:extLst>
          </p:cNvPr>
          <p:cNvSpPr txBox="1"/>
          <p:nvPr/>
        </p:nvSpPr>
        <p:spPr>
          <a:xfrm>
            <a:off x="1066800" y="61487"/>
            <a:ext cx="3990975" cy="461665"/>
          </a:xfrm>
          <a:prstGeom prst="rect">
            <a:avLst/>
          </a:prstGeom>
          <a:noFill/>
        </p:spPr>
        <p:txBody>
          <a:bodyPr wrap="square" rtlCol="0">
            <a:spAutoFit/>
          </a:bodyPr>
          <a:lstStyle/>
          <a:p>
            <a:r>
              <a:rPr lang="en-US" sz="2400" b="1" dirty="0">
                <a:solidFill>
                  <a:schemeClr val="bg1"/>
                </a:solidFill>
              </a:rPr>
              <a:t>2012-2021</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Microsoft Power BI">
                <a:extLst>
                  <a:ext uri="{FF2B5EF4-FFF2-40B4-BE49-F238E27FC236}">
                    <a16:creationId xmlns:a16="http://schemas.microsoft.com/office/drawing/2014/main" id="{CF33DAFD-0107-1E2E-2C8A-876C1AF83E0C}"/>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title="Microsoft Power BI">
                <a:extLst>
                  <a:ext uri="{FF2B5EF4-FFF2-40B4-BE49-F238E27FC236}">
                    <a16:creationId xmlns:a16="http://schemas.microsoft.com/office/drawing/2014/main" id="{CF33DAFD-0107-1E2E-2C8A-876C1AF83E0C}"/>
                  </a:ext>
                </a:extLst>
              </p:cNvPr>
              <p:cNvPicPr>
                <a:picLocks noGrp="1" noRot="1" noChangeAspect="1" noMove="1" noResize="1" noEditPoints="1" noAdjustHandles="1" noChangeArrowheads="1" noChangeShapeType="1"/>
              </p:cNvPicPr>
              <p:nvPr/>
            </p:nvPicPr>
            <p:blipFill>
              <a:blip r:embed="rId4"/>
              <a:stretch>
                <a:fillRect/>
              </a:stretch>
            </p:blipFill>
            <p:spPr>
              <a:xfrm>
                <a:off x="1333500" y="571499"/>
                <a:ext cx="9525000" cy="5715000"/>
              </a:xfrm>
              <a:prstGeom prst="rect">
                <a:avLst/>
              </a:prstGeom>
            </p:spPr>
          </p:pic>
        </mc:Fallback>
      </mc:AlternateContent>
    </p:spTree>
    <p:extLst>
      <p:ext uri="{BB962C8B-B14F-4D97-AF65-F5344CB8AC3E}">
        <p14:creationId xmlns:p14="http://schemas.microsoft.com/office/powerpoint/2010/main" val="1969787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919570" y="1211214"/>
            <a:ext cx="10434230" cy="887109"/>
          </a:xfrm>
        </p:spPr>
        <p:txBody>
          <a:bodyPr anchor="b">
            <a:normAutofit/>
          </a:bodyPr>
          <a:lstStyle/>
          <a:p>
            <a:r>
              <a:rPr lang="en-US" dirty="0"/>
              <a:t>2012-2021</a:t>
            </a:r>
          </a:p>
        </p:txBody>
      </p:sp>
      <p:pic>
        <p:nvPicPr>
          <p:cNvPr id="8" name="Chart Placeholder 7">
            <a:extLst>
              <a:ext uri="{FF2B5EF4-FFF2-40B4-BE49-F238E27FC236}">
                <a16:creationId xmlns:a16="http://schemas.microsoft.com/office/drawing/2014/main" id="{FC1DE393-5356-E97C-FDF1-E78BF76A4A1F}"/>
              </a:ext>
            </a:extLst>
          </p:cNvPr>
          <p:cNvPicPr>
            <a:picLocks noGrp="1" noChangeAspect="1"/>
          </p:cNvPicPr>
          <p:nvPr>
            <p:ph sz="half" idx="2"/>
          </p:nvPr>
        </p:nvPicPr>
        <p:blipFill>
          <a:blip r:embed="rId3"/>
          <a:stretch>
            <a:fillRect/>
          </a:stretch>
        </p:blipFill>
        <p:spPr>
          <a:xfrm>
            <a:off x="824249" y="2292440"/>
            <a:ext cx="4851192" cy="3517810"/>
          </a:xfrm>
          <a:prstGeom prst="rect">
            <a:avLst/>
          </a:prstGeom>
          <a:noFill/>
        </p:spPr>
      </p:pic>
      <p:pic>
        <p:nvPicPr>
          <p:cNvPr id="10" name="Picture 9" descr="A graph with blue squares&#10;&#10;Description automatically generated">
            <a:extLst>
              <a:ext uri="{FF2B5EF4-FFF2-40B4-BE49-F238E27FC236}">
                <a16:creationId xmlns:a16="http://schemas.microsoft.com/office/drawing/2014/main" id="{188E0A9F-FF38-8801-1093-9660CE07EC86}"/>
              </a:ext>
            </a:extLst>
          </p:cNvPr>
          <p:cNvPicPr>
            <a:picLocks noChangeAspect="1"/>
          </p:cNvPicPr>
          <p:nvPr/>
        </p:nvPicPr>
        <p:blipFill>
          <a:blip r:embed="rId4"/>
          <a:stretch>
            <a:fillRect/>
          </a:stretch>
        </p:blipFill>
        <p:spPr>
          <a:xfrm>
            <a:off x="6196014" y="2292439"/>
            <a:ext cx="5495924" cy="3517809"/>
          </a:xfrm>
          <a:prstGeom prst="rect">
            <a:avLst/>
          </a:prstGeom>
          <a:noFill/>
        </p:spPr>
      </p:pic>
    </p:spTree>
    <p:extLst>
      <p:ext uri="{BB962C8B-B14F-4D97-AF65-F5344CB8AC3E}">
        <p14:creationId xmlns:p14="http://schemas.microsoft.com/office/powerpoint/2010/main" val="744379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134303"/>
            <a:ext cx="10515600" cy="1325563"/>
          </a:xfrm>
        </p:spPr>
        <p:txBody>
          <a:bodyPr anchor="b">
            <a:normAutofit/>
          </a:bodyPr>
          <a:lstStyle/>
          <a:p>
            <a:r>
              <a:rPr lang="en-US" dirty="0"/>
              <a:t>Conclusion</a:t>
            </a:r>
            <a:br>
              <a:rPr lang="en-US" dirty="0"/>
            </a:br>
            <a:endParaRPr lang="en-US" dirty="0"/>
          </a:p>
        </p:txBody>
      </p:sp>
      <p:pic>
        <p:nvPicPr>
          <p:cNvPr id="4" name="Picture 3" descr="A graph of a graph with red and blue lines&#10;&#10;Description automatically generated with medium confidence">
            <a:extLst>
              <a:ext uri="{FF2B5EF4-FFF2-40B4-BE49-F238E27FC236}">
                <a16:creationId xmlns:a16="http://schemas.microsoft.com/office/drawing/2014/main" id="{061EAA90-247D-FFFE-4E7A-7894FA352B5B}"/>
              </a:ext>
            </a:extLst>
          </p:cNvPr>
          <p:cNvPicPr>
            <a:picLocks noChangeAspect="1"/>
          </p:cNvPicPr>
          <p:nvPr/>
        </p:nvPicPr>
        <p:blipFill>
          <a:blip r:embed="rId3"/>
          <a:stretch>
            <a:fillRect/>
          </a:stretch>
        </p:blipFill>
        <p:spPr>
          <a:xfrm>
            <a:off x="804982" y="605306"/>
            <a:ext cx="10582035" cy="5653825"/>
          </a:xfrm>
          <a:prstGeom prst="rect">
            <a:avLst/>
          </a:prstGeom>
          <a:noFill/>
        </p:spPr>
      </p:pic>
    </p:spTree>
    <p:extLst>
      <p:ext uri="{BB962C8B-B14F-4D97-AF65-F5344CB8AC3E}">
        <p14:creationId xmlns:p14="http://schemas.microsoft.com/office/powerpoint/2010/main" val="2896385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3ADC4888-7DA8-D11A-062A-00F17CC6C54F}"/>
              </a:ext>
            </a:extLst>
          </p:cNvPr>
          <p:cNvSpPr>
            <a:spLocks noGrp="1"/>
          </p:cNvSpPr>
          <p:nvPr>
            <p:ph type="title"/>
          </p:nvPr>
        </p:nvSpPr>
        <p:spPr>
          <a:xfrm>
            <a:off x="838200" y="134303"/>
            <a:ext cx="10515600" cy="1325563"/>
          </a:xfrm>
        </p:spPr>
        <p:txBody>
          <a:bodyPr/>
          <a:lstStyle/>
          <a:p>
            <a:endParaRPr lang="en-US" dirty="0"/>
          </a:p>
        </p:txBody>
      </p:sp>
      <p:pic>
        <p:nvPicPr>
          <p:cNvPr id="3" name="Picture 2" descr="A graph of a graph with red and blue lines&#10;&#10;Description automatically generated">
            <a:extLst>
              <a:ext uri="{FF2B5EF4-FFF2-40B4-BE49-F238E27FC236}">
                <a16:creationId xmlns:a16="http://schemas.microsoft.com/office/drawing/2014/main" id="{00067FA8-AC7C-427F-2F4B-EE85603E5AD8}"/>
              </a:ext>
            </a:extLst>
          </p:cNvPr>
          <p:cNvPicPr>
            <a:picLocks noChangeAspect="1"/>
          </p:cNvPicPr>
          <p:nvPr/>
        </p:nvPicPr>
        <p:blipFill>
          <a:blip r:embed="rId3"/>
          <a:stretch>
            <a:fillRect/>
          </a:stretch>
        </p:blipFill>
        <p:spPr>
          <a:xfrm>
            <a:off x="650140" y="476518"/>
            <a:ext cx="10891719" cy="5769736"/>
          </a:xfrm>
          <a:prstGeom prst="rect">
            <a:avLst/>
          </a:prstGeom>
        </p:spPr>
      </p:pic>
    </p:spTree>
    <p:extLst>
      <p:ext uri="{BB962C8B-B14F-4D97-AF65-F5344CB8AC3E}">
        <p14:creationId xmlns:p14="http://schemas.microsoft.com/office/powerpoint/2010/main" val="579801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51EE85A-ED16-940B-EB1D-967BFA2D5317}"/>
              </a:ext>
            </a:extLst>
          </p:cNvPr>
          <p:cNvSpPr>
            <a:spLocks noGrp="1"/>
          </p:cNvSpPr>
          <p:nvPr>
            <p:ph type="title"/>
          </p:nvPr>
        </p:nvSpPr>
        <p:spPr>
          <a:xfrm>
            <a:off x="838200" y="134303"/>
            <a:ext cx="10515600" cy="1325563"/>
          </a:xfrm>
        </p:spPr>
        <p:txBody>
          <a:bodyPr/>
          <a:lstStyle/>
          <a:p>
            <a:r>
              <a:rPr lang="en-US" dirty="0"/>
              <a:t>conclusion</a:t>
            </a:r>
          </a:p>
        </p:txBody>
      </p:sp>
      <p:pic>
        <p:nvPicPr>
          <p:cNvPr id="3" name="Picture 2" descr="A graph of different types of growth&#10;&#10;Description automatically generated with medium confidence">
            <a:extLst>
              <a:ext uri="{FF2B5EF4-FFF2-40B4-BE49-F238E27FC236}">
                <a16:creationId xmlns:a16="http://schemas.microsoft.com/office/drawing/2014/main" id="{1D688099-B643-E0E6-5D3C-19BE542412EE}"/>
              </a:ext>
            </a:extLst>
          </p:cNvPr>
          <p:cNvPicPr>
            <a:picLocks noChangeAspect="1"/>
          </p:cNvPicPr>
          <p:nvPr/>
        </p:nvPicPr>
        <p:blipFill>
          <a:blip r:embed="rId3"/>
          <a:stretch>
            <a:fillRect/>
          </a:stretch>
        </p:blipFill>
        <p:spPr>
          <a:xfrm>
            <a:off x="1146756" y="279653"/>
            <a:ext cx="9898487" cy="6298694"/>
          </a:xfrm>
          <a:prstGeom prst="rect">
            <a:avLst/>
          </a:prstGeom>
        </p:spPr>
      </p:pic>
    </p:spTree>
    <p:extLst>
      <p:ext uri="{BB962C8B-B14F-4D97-AF65-F5344CB8AC3E}">
        <p14:creationId xmlns:p14="http://schemas.microsoft.com/office/powerpoint/2010/main" val="2901576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holding a magazine&#10;&#10;Description automatically generated">
            <a:extLst>
              <a:ext uri="{FF2B5EF4-FFF2-40B4-BE49-F238E27FC236}">
                <a16:creationId xmlns:a16="http://schemas.microsoft.com/office/drawing/2014/main" id="{FA46DE0D-9C0A-4A63-D01F-7BE599528A57}"/>
              </a:ext>
            </a:extLst>
          </p:cNvPr>
          <p:cNvPicPr>
            <a:picLocks noGrp="1" noChangeAspect="1"/>
          </p:cNvPicPr>
          <p:nvPr>
            <p:ph sz="half" idx="2"/>
          </p:nvPr>
        </p:nvPicPr>
        <p:blipFill>
          <a:blip r:embed="rId2"/>
          <a:stretch>
            <a:fillRect/>
          </a:stretch>
        </p:blipFill>
        <p:spPr>
          <a:xfrm rot="5400000">
            <a:off x="2735262" y="908448"/>
            <a:ext cx="6721475" cy="5041106"/>
          </a:xfrm>
          <a:noFill/>
        </p:spPr>
      </p:pic>
    </p:spTree>
    <p:extLst>
      <p:ext uri="{BB962C8B-B14F-4D97-AF65-F5344CB8AC3E}">
        <p14:creationId xmlns:p14="http://schemas.microsoft.com/office/powerpoint/2010/main" val="2122776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0D69-39EF-D04F-87B2-EB5484535A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347404-9CF2-0F34-88FA-DECC7C9BDB2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179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499" y="291403"/>
            <a:ext cx="3208683" cy="2054606"/>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3208682" cy="2519363"/>
          </a:xfrm>
        </p:spPr>
        <p:txBody>
          <a:bodyPr>
            <a:normAutofit lnSpcReduction="10000"/>
          </a:bodyPr>
          <a:lstStyle/>
          <a:p>
            <a:r>
              <a:rPr lang="en-US" dirty="0"/>
              <a:t>Data Question</a:t>
            </a:r>
          </a:p>
          <a:p>
            <a:r>
              <a:rPr lang="en-US" dirty="0"/>
              <a:t>Data Explanation</a:t>
            </a:r>
          </a:p>
          <a:p>
            <a:r>
              <a:rPr lang="en-US" dirty="0"/>
              <a:t>Data Sets</a:t>
            </a:r>
          </a:p>
          <a:p>
            <a:pPr marL="285750" indent="-285750">
              <a:buFont typeface="Arial" panose="020B0604020202020204" pitchFamily="34" charset="0"/>
              <a:buChar char="•"/>
            </a:pPr>
            <a:r>
              <a:rPr lang="en-US" dirty="0"/>
              <a:t>1958-1967</a:t>
            </a:r>
          </a:p>
          <a:p>
            <a:pPr marL="285750" indent="-285750">
              <a:buFont typeface="Arial" panose="020B0604020202020204" pitchFamily="34" charset="0"/>
              <a:buChar char="•"/>
            </a:pPr>
            <a:r>
              <a:rPr lang="en-US" dirty="0"/>
              <a:t>2012-2021</a:t>
            </a:r>
          </a:p>
          <a:p>
            <a:r>
              <a:rPr lang="en-US" dirty="0"/>
              <a:t>Conclusion</a:t>
            </a:r>
          </a:p>
        </p:txBody>
      </p:sp>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33F26-F138-46EB-9002-62A4E0A10C9B}"/>
              </a:ext>
            </a:extLst>
          </p:cNvPr>
          <p:cNvSpPr>
            <a:spLocks noGrp="1"/>
          </p:cNvSpPr>
          <p:nvPr>
            <p:ph type="title"/>
          </p:nvPr>
        </p:nvSpPr>
        <p:spPr>
          <a:xfrm>
            <a:off x="1535837" y="600072"/>
            <a:ext cx="8194089" cy="2276480"/>
          </a:xfrm>
        </p:spPr>
        <p:txBody>
          <a:bodyPr/>
          <a:lstStyle/>
          <a:p>
            <a:r>
              <a:rPr lang="en-US" dirty="0"/>
              <a:t>Data Question:</a:t>
            </a:r>
            <a:br>
              <a:rPr lang="en-US" dirty="0"/>
            </a:br>
            <a:br>
              <a:rPr lang="en-US" dirty="0"/>
            </a:br>
            <a:r>
              <a:rPr lang="en-US" sz="2400" dirty="0"/>
              <a:t>How have music sentiment, genre trends, and tempo in Billboard-charting songs evolved over the past six decades?</a:t>
            </a:r>
          </a:p>
        </p:txBody>
      </p:sp>
      <p:sp>
        <p:nvSpPr>
          <p:cNvPr id="5" name="Content Placeholder 4">
            <a:extLst>
              <a:ext uri="{FF2B5EF4-FFF2-40B4-BE49-F238E27FC236}">
                <a16:creationId xmlns:a16="http://schemas.microsoft.com/office/drawing/2014/main" id="{CA567C64-A82A-F6F7-188E-DD0B82239EE8}"/>
              </a:ext>
            </a:extLst>
          </p:cNvPr>
          <p:cNvSpPr>
            <a:spLocks noGrp="1"/>
          </p:cNvSpPr>
          <p:nvPr>
            <p:ph sz="half" idx="2"/>
          </p:nvPr>
        </p:nvSpPr>
        <p:spPr>
          <a:xfrm>
            <a:off x="2914650" y="3090863"/>
            <a:ext cx="5737225" cy="2846390"/>
          </a:xfrm>
        </p:spPr>
        <p:txBody>
          <a:bodyPr>
            <a:normAutofit/>
          </a:bodyPr>
          <a:lstStyle/>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35B4375-F9EE-4E6B-B005-E402F98F817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91272" y="2228058"/>
            <a:ext cx="9144000" cy="4572000"/>
          </a:xfrm>
          <a:prstGeom prst="rect">
            <a:avLst/>
          </a:prstGeom>
        </p:spPr>
      </p:pic>
    </p:spTree>
    <p:extLst>
      <p:ext uri="{BB962C8B-B14F-4D97-AF65-F5344CB8AC3E}">
        <p14:creationId xmlns:p14="http://schemas.microsoft.com/office/powerpoint/2010/main" val="1817240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D63A-8AA8-8E66-AF88-E1B0E69D0535}"/>
              </a:ext>
            </a:extLst>
          </p:cNvPr>
          <p:cNvSpPr>
            <a:spLocks noGrp="1"/>
          </p:cNvSpPr>
          <p:nvPr>
            <p:ph type="title"/>
          </p:nvPr>
        </p:nvSpPr>
        <p:spPr>
          <a:xfrm>
            <a:off x="838200" y="134303"/>
            <a:ext cx="10515600" cy="1325563"/>
          </a:xfrm>
        </p:spPr>
        <p:txBody>
          <a:bodyPr anchor="b">
            <a:normAutofit/>
          </a:bodyPr>
          <a:lstStyle/>
          <a:p>
            <a:r>
              <a:rPr lang="en-US" dirty="0"/>
              <a:t>How can music popularity be quantified by data?</a:t>
            </a:r>
          </a:p>
        </p:txBody>
      </p:sp>
      <p:sp>
        <p:nvSpPr>
          <p:cNvPr id="5" name="TextBox 4">
            <a:extLst>
              <a:ext uri="{FF2B5EF4-FFF2-40B4-BE49-F238E27FC236}">
                <a16:creationId xmlns:a16="http://schemas.microsoft.com/office/drawing/2014/main" id="{67403EA8-AEF2-0990-3B48-0F61FF14D0B5}"/>
              </a:ext>
            </a:extLst>
          </p:cNvPr>
          <p:cNvSpPr txBox="1"/>
          <p:nvPr/>
        </p:nvSpPr>
        <p:spPr>
          <a:xfrm>
            <a:off x="683581" y="2326793"/>
            <a:ext cx="5610687" cy="3046988"/>
          </a:xfrm>
          <a:prstGeom prst="rect">
            <a:avLst/>
          </a:prstGeom>
          <a:noFill/>
        </p:spPr>
        <p:txBody>
          <a:bodyPr wrap="square" rtlCol="0">
            <a:spAutoFit/>
          </a:bodyPr>
          <a:lstStyle/>
          <a:p>
            <a:pPr algn="l"/>
            <a:r>
              <a:rPr lang="en-US" b="1" u="sng" dirty="0">
                <a:solidFill>
                  <a:srgbClr val="202122"/>
                </a:solidFill>
                <a:latin typeface="Arial" panose="020B0604020202020204" pitchFamily="34" charset="0"/>
              </a:rPr>
              <a:t>POPULARITY:</a:t>
            </a:r>
          </a:p>
          <a:p>
            <a:pPr algn="l"/>
            <a:endParaRPr lang="en-US" b="1" u="sng" dirty="0">
              <a:solidFill>
                <a:srgbClr val="202122"/>
              </a:solidFill>
              <a:effectLst/>
              <a:latin typeface="Arial" panose="020B0604020202020204" pitchFamily="34" charset="0"/>
            </a:endParaRPr>
          </a:p>
          <a:p>
            <a:pPr algn="l">
              <a:buFont typeface="Arial" panose="020B0604020202020204" pitchFamily="34" charset="0"/>
              <a:buChar char="•"/>
            </a:pPr>
            <a:r>
              <a:rPr lang="en-US" b="1" i="1" dirty="0">
                <a:solidFill>
                  <a:srgbClr val="202122"/>
                </a:solidFill>
                <a:effectLst/>
                <a:latin typeface="Arial" panose="020B0604020202020204" pitchFamily="34" charset="0"/>
              </a:rPr>
              <a:t>Reach</a:t>
            </a:r>
            <a:r>
              <a:rPr lang="en-US" b="0" i="0" dirty="0">
                <a:solidFill>
                  <a:srgbClr val="202122"/>
                </a:solidFill>
                <a:effectLst/>
                <a:latin typeface="Arial" panose="020B0604020202020204" pitchFamily="34" charset="0"/>
              </a:rPr>
              <a:t>: The number of people exposed to the music</a:t>
            </a: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1" dirty="0">
                <a:solidFill>
                  <a:srgbClr val="202122"/>
                </a:solidFill>
                <a:effectLst/>
                <a:latin typeface="Arial" panose="020B0604020202020204" pitchFamily="34" charset="0"/>
              </a:rPr>
              <a:t>Influence</a:t>
            </a:r>
            <a:r>
              <a:rPr lang="en-US" b="0" i="0" dirty="0">
                <a:solidFill>
                  <a:srgbClr val="202122"/>
                </a:solidFill>
                <a:effectLst/>
                <a:latin typeface="Arial" panose="020B0604020202020204" pitchFamily="34" charset="0"/>
              </a:rPr>
              <a:t>: Measures the reaction of those exposed to the content. </a:t>
            </a:r>
          </a:p>
          <a:p>
            <a:pPr algn="l">
              <a:buFont typeface="Arial" panose="020B0604020202020204" pitchFamily="34" charset="0"/>
              <a:buChar char="•"/>
            </a:pP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1" dirty="0">
                <a:solidFill>
                  <a:srgbClr val="202122"/>
                </a:solidFill>
                <a:effectLst/>
                <a:latin typeface="Arial" panose="020B0604020202020204" pitchFamily="34" charset="0"/>
              </a:rPr>
              <a:t>Access</a:t>
            </a:r>
            <a:r>
              <a:rPr lang="en-US" b="0" i="0" dirty="0">
                <a:solidFill>
                  <a:srgbClr val="202122"/>
                </a:solidFill>
                <a:effectLst/>
                <a:latin typeface="Arial" panose="020B0604020202020204" pitchFamily="34" charset="0"/>
              </a:rPr>
              <a:t>: The ability of the artist to access those fans directly.</a:t>
            </a:r>
          </a:p>
          <a:p>
            <a:endParaRPr lang="en-US" sz="1500" dirty="0"/>
          </a:p>
          <a:p>
            <a:endParaRPr lang="en-US" sz="1500" dirty="0"/>
          </a:p>
        </p:txBody>
      </p:sp>
      <p:sp>
        <p:nvSpPr>
          <p:cNvPr id="6" name="TextBox 5">
            <a:extLst>
              <a:ext uri="{FF2B5EF4-FFF2-40B4-BE49-F238E27FC236}">
                <a16:creationId xmlns:a16="http://schemas.microsoft.com/office/drawing/2014/main" id="{44A5BDA6-5706-63C7-21B6-6EF1963BA022}"/>
              </a:ext>
            </a:extLst>
          </p:cNvPr>
          <p:cNvSpPr txBox="1"/>
          <p:nvPr/>
        </p:nvSpPr>
        <p:spPr>
          <a:xfrm>
            <a:off x="2819548" y="5763654"/>
            <a:ext cx="8674682" cy="47705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2500" dirty="0"/>
              <a:t>But are there any platforms that compile all this information?</a:t>
            </a:r>
          </a:p>
        </p:txBody>
      </p:sp>
      <mc:AlternateContent xmlns:mc="http://schemas.openxmlformats.org/markup-compatibility/2006">
        <mc:Choice xmlns:am3d="http://schemas.microsoft.com/office/drawing/2017/model3d" Requires="am3d">
          <p:graphicFrame>
            <p:nvGraphicFramePr>
              <p:cNvPr id="10" name="3D Model 9" descr="Paper Electric Guitar">
                <a:extLst>
                  <a:ext uri="{FF2B5EF4-FFF2-40B4-BE49-F238E27FC236}">
                    <a16:creationId xmlns:a16="http://schemas.microsoft.com/office/drawing/2014/main" id="{ACA2E1E9-8441-303C-52C1-1D646DD88A42}"/>
                  </a:ext>
                </a:extLst>
              </p:cNvPr>
              <p:cNvGraphicFramePr/>
              <p:nvPr>
                <p:extLst>
                  <p:ext uri="{D42A27DB-BD31-4B8C-83A1-F6EECF244321}">
                    <p14:modId xmlns:p14="http://schemas.microsoft.com/office/powerpoint/2010/main" val="1512809672"/>
                  </p:ext>
                </p:extLst>
              </p:nvPr>
            </p:nvGraphicFramePr>
            <p:xfrm rot="2002245">
              <a:off x="8089700" y="1295269"/>
              <a:ext cx="1321816" cy="4267462"/>
            </p:xfrm>
            <a:graphic>
              <a:graphicData uri="http://schemas.microsoft.com/office/drawing/2017/model3d">
                <am3d:model3d r:embed="rId3">
                  <am3d:spPr>
                    <a:xfrm rot="2002245">
                      <a:off x="0" y="0"/>
                      <a:ext cx="1321816" cy="4267462"/>
                    </a:xfrm>
                    <a:prstGeom prst="rect">
                      <a:avLst/>
                    </a:prstGeom>
                  </am3d:spPr>
                  <am3d:camera>
                    <am3d:pos x="0" y="0" z="49541306"/>
                    <am3d:up dx="0" dy="36000000" dz="0"/>
                    <am3d:lookAt x="0" y="0" z="0"/>
                    <am3d:perspective fov="2700000"/>
                  </am3d:camera>
                  <am3d:trans>
                    <am3d:meterPerModelUnit n="12643702" d="1000000"/>
                    <am3d:preTrans dx="0" dy="-18000000" dz="0"/>
                    <am3d:scale>
                      <am3d:sx n="1000000" d="1000000"/>
                      <am3d:sy n="1000000" d="1000000"/>
                      <am3d:sz n="1000000" d="1000000"/>
                    </am3d:scale>
                    <am3d:rot/>
                    <am3d:postTrans dx="0" dy="0" dz="0"/>
                  </am3d:trans>
                  <am3d:raster rName="Office3DRenderer" rVer="16.0.8326">
                    <am3d:blip r:embed="rId4"/>
                  </am3d:raster>
                  <am3d:objViewport viewportSz="45762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Paper Electric Guitar">
                <a:extLst>
                  <a:ext uri="{FF2B5EF4-FFF2-40B4-BE49-F238E27FC236}">
                    <a16:creationId xmlns:a16="http://schemas.microsoft.com/office/drawing/2014/main" id="{ACA2E1E9-8441-303C-52C1-1D646DD88A42}"/>
                  </a:ext>
                </a:extLst>
              </p:cNvPr>
              <p:cNvPicPr>
                <a:picLocks noGrp="1" noRot="1" noChangeAspect="1" noMove="1" noResize="1" noEditPoints="1" noAdjustHandles="1" noChangeArrowheads="1" noChangeShapeType="1" noCrop="1"/>
              </p:cNvPicPr>
              <p:nvPr/>
            </p:nvPicPr>
            <p:blipFill>
              <a:blip r:embed="rId4"/>
              <a:stretch>
                <a:fillRect/>
              </a:stretch>
            </p:blipFill>
            <p:spPr>
              <a:xfrm rot="2002245">
                <a:off x="8089700" y="1295269"/>
                <a:ext cx="1321816" cy="4267462"/>
              </a:xfrm>
              <a:prstGeom prst="rect">
                <a:avLst/>
              </a:prstGeom>
            </p:spPr>
          </p:pic>
        </mc:Fallback>
      </mc:AlternateContent>
    </p:spTree>
    <p:extLst>
      <p:ext uri="{BB962C8B-B14F-4D97-AF65-F5344CB8AC3E}">
        <p14:creationId xmlns:p14="http://schemas.microsoft.com/office/powerpoint/2010/main" val="224413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C796-DE75-CF65-55C0-698850CC0192}"/>
              </a:ext>
            </a:extLst>
          </p:cNvPr>
          <p:cNvSpPr>
            <a:spLocks noGrp="1"/>
          </p:cNvSpPr>
          <p:nvPr>
            <p:ph type="title"/>
          </p:nvPr>
        </p:nvSpPr>
        <p:spPr>
          <a:xfrm>
            <a:off x="878885" y="488473"/>
            <a:ext cx="10434230" cy="887109"/>
          </a:xfrm>
        </p:spPr>
        <p:txBody>
          <a:bodyPr anchor="b">
            <a:normAutofit/>
          </a:bodyPr>
          <a:lstStyle/>
          <a:p>
            <a:r>
              <a:rPr lang="en-US" b="0" i="0" dirty="0">
                <a:effectLst/>
              </a:rPr>
              <a:t>Measuring popularity</a:t>
            </a:r>
            <a:endParaRPr lang="en-US" dirty="0"/>
          </a:p>
        </p:txBody>
      </p:sp>
      <p:sp>
        <p:nvSpPr>
          <p:cNvPr id="3" name="Content Placeholder 2">
            <a:extLst>
              <a:ext uri="{FF2B5EF4-FFF2-40B4-BE49-F238E27FC236}">
                <a16:creationId xmlns:a16="http://schemas.microsoft.com/office/drawing/2014/main" id="{F383D905-4918-F73E-3212-517DFF22366A}"/>
              </a:ext>
            </a:extLst>
          </p:cNvPr>
          <p:cNvSpPr>
            <a:spLocks noGrp="1"/>
          </p:cNvSpPr>
          <p:nvPr>
            <p:ph sz="half" idx="2"/>
          </p:nvPr>
        </p:nvSpPr>
        <p:spPr>
          <a:xfrm>
            <a:off x="6112732" y="1760564"/>
            <a:ext cx="5067300" cy="2948596"/>
          </a:xfrm>
        </p:spPr>
        <p:txBody>
          <a:bodyPr>
            <a:normAutofit/>
          </a:bodyPr>
          <a:lstStyle/>
          <a:p>
            <a:r>
              <a:rPr lang="en-US" sz="1800" dirty="0"/>
              <a:t>Over the years, the methods used to track and measure popular music have certainly transformed with the innovation of streaming.</a:t>
            </a:r>
          </a:p>
          <a:p>
            <a:r>
              <a:rPr lang="en-US" sz="1800" dirty="0"/>
              <a:t>Despite rapid changes to the industry, one ranking system has remained tried and true for over 50 years, and that is the Billboard Top 100 chart. For that purpose, we will be utilizing data sets pulled from their weekly record database.</a:t>
            </a:r>
          </a:p>
        </p:txBody>
      </p:sp>
      <p:pic>
        <p:nvPicPr>
          <p:cNvPr id="7" name="Picture 6" descr="A cover of a record album&#10;&#10;Description automatically generated">
            <a:extLst>
              <a:ext uri="{FF2B5EF4-FFF2-40B4-BE49-F238E27FC236}">
                <a16:creationId xmlns:a16="http://schemas.microsoft.com/office/drawing/2014/main" id="{FEE55EE2-D94A-6684-85D0-02E2B1B930F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11967" y="1470138"/>
            <a:ext cx="4312475" cy="4258570"/>
          </a:xfrm>
          <a:prstGeom prst="rect">
            <a:avLst/>
          </a:prstGeom>
          <a:noFill/>
        </p:spPr>
      </p:pic>
      <p:sp>
        <p:nvSpPr>
          <p:cNvPr id="8" name="TextBox 7">
            <a:extLst>
              <a:ext uri="{FF2B5EF4-FFF2-40B4-BE49-F238E27FC236}">
                <a16:creationId xmlns:a16="http://schemas.microsoft.com/office/drawing/2014/main" id="{D2523277-8ACF-BAF3-C531-B43A78281C1E}"/>
              </a:ext>
            </a:extLst>
          </p:cNvPr>
          <p:cNvSpPr txBox="1"/>
          <p:nvPr/>
        </p:nvSpPr>
        <p:spPr>
          <a:xfrm>
            <a:off x="8646382" y="5660073"/>
            <a:ext cx="2806958" cy="200055"/>
          </a:xfrm>
          <a:prstGeom prst="rect">
            <a:avLst/>
          </a:prstGeom>
          <a:solidFill>
            <a:srgbClr val="000000"/>
          </a:solidFill>
        </p:spPr>
        <p:txBody>
          <a:bodyPr wrap="square" rtlCol="0">
            <a:spAutoFit/>
          </a:bodyPr>
          <a:lstStyle/>
          <a:p>
            <a:pPr algn="r">
              <a:spcAft>
                <a:spcPts val="600"/>
              </a:spcAft>
            </a:pPr>
            <a:r>
              <a:rPr lang="en-US" sz="700">
                <a:solidFill>
                  <a:srgbClr val="FFFFFF"/>
                </a:solidFill>
                <a:hlinkClick r:id="rId4" tooltip="http://flickr.com/photos/exquisitur/254945651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180151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title"/>
          </p:nvPr>
        </p:nvSpPr>
        <p:spPr>
          <a:xfrm>
            <a:off x="919570" y="1211214"/>
            <a:ext cx="10434230" cy="887109"/>
          </a:xfrm>
        </p:spPr>
        <p:txBody>
          <a:bodyPr anchor="b">
            <a:normAutofit/>
          </a:bodyPr>
          <a:lstStyle/>
          <a:p>
            <a:r>
              <a:rPr lang="en-US" dirty="0"/>
              <a:t>What is the Billboard hot 100 and why is it relevant?</a:t>
            </a:r>
          </a:p>
        </p:txBody>
      </p:sp>
      <p:sp>
        <p:nvSpPr>
          <p:cNvPr id="3" name="Subtitle 2">
            <a:extLst>
              <a:ext uri="{FF2B5EF4-FFF2-40B4-BE49-F238E27FC236}">
                <a16:creationId xmlns:a16="http://schemas.microsoft.com/office/drawing/2014/main" id="{DA8AFAA9-633A-475C-B8ED-840A34F7294D}"/>
              </a:ext>
            </a:extLst>
          </p:cNvPr>
          <p:cNvSpPr>
            <a:spLocks noGrp="1"/>
          </p:cNvSpPr>
          <p:nvPr>
            <p:ph sz="half" idx="2"/>
          </p:nvPr>
        </p:nvSpPr>
        <p:spPr>
          <a:xfrm>
            <a:off x="586740" y="2464089"/>
            <a:ext cx="5067300" cy="2948596"/>
          </a:xfrm>
        </p:spPr>
        <p:txBody>
          <a:bodyPr>
            <a:normAutofit/>
          </a:bodyPr>
          <a:lstStyle/>
          <a:p>
            <a:pPr marL="285750" indent="-285750">
              <a:buFont typeface="Arial" panose="020B0604020202020204" pitchFamily="34" charset="0"/>
              <a:buChar char="•"/>
            </a:pPr>
            <a:r>
              <a:rPr lang="en-US" sz="1800" dirty="0"/>
              <a:t>The Billboard Hot 100 chart made its debut on August 4</a:t>
            </a:r>
            <a:r>
              <a:rPr lang="en-US" sz="1800" baseline="30000" dirty="0"/>
              <a:t>th</a:t>
            </a:r>
            <a:r>
              <a:rPr lang="en-US" sz="1800" dirty="0"/>
              <a:t>, 1958</a:t>
            </a:r>
          </a:p>
          <a:p>
            <a:pPr marL="285750" indent="-285750">
              <a:buFont typeface="Arial" panose="020B0604020202020204" pitchFamily="34" charset="0"/>
              <a:buChar char="•"/>
            </a:pPr>
            <a:r>
              <a:rPr lang="en-US" sz="1800" dirty="0"/>
              <a:t>Chart rankings are based on sales (physical and digital), online streaming, and radio play in the U.S.</a:t>
            </a:r>
          </a:p>
          <a:p>
            <a:pPr marL="285750" indent="-285750">
              <a:buFont typeface="Arial" panose="020B0604020202020204" pitchFamily="34" charset="0"/>
              <a:buChar char="•"/>
            </a:pPr>
            <a:r>
              <a:rPr lang="en-US" sz="1800" dirty="0"/>
              <a:t>The main purpose of the Hot 100 is to aid those within the music industry: to reflect the popularity of the "product" (the singles, the albums, etc.)</a:t>
            </a:r>
          </a:p>
          <a:p>
            <a:pPr marL="285750" indent="-285750">
              <a:buFont typeface="Arial" panose="020B0604020202020204" pitchFamily="34" charset="0"/>
              <a:buChar char="•"/>
            </a:pPr>
            <a:endParaRPr lang="en-US" dirty="0"/>
          </a:p>
        </p:txBody>
      </p:sp>
      <p:pic>
        <p:nvPicPr>
          <p:cNvPr id="12" name="Content Placeholder 11" descr="A newspaper with a picture of a staircase&#10;&#10;Description automatically generated">
            <a:extLst>
              <a:ext uri="{FF2B5EF4-FFF2-40B4-BE49-F238E27FC236}">
                <a16:creationId xmlns:a16="http://schemas.microsoft.com/office/drawing/2014/main" id="{61056CAA-C3D1-C45A-E3D0-2A03B43F8A91}"/>
              </a:ext>
            </a:extLst>
          </p:cNvPr>
          <p:cNvPicPr>
            <a:picLocks noGrp="1" noChangeAspect="1"/>
          </p:cNvPicPr>
          <p:nvPr>
            <p:ph sz="quarter" idx="4"/>
          </p:nvPr>
        </p:nvPicPr>
        <p:blipFill>
          <a:blip r:embed="rId2">
            <a:extLst>
              <a:ext uri="{837473B0-CC2E-450A-ABE3-18F120FF3D39}">
                <a1611:picAttrSrcUrl xmlns:a1611="http://schemas.microsoft.com/office/drawing/2016/11/main" r:id="rId3"/>
              </a:ext>
            </a:extLst>
          </a:blip>
          <a:stretch>
            <a:fillRect/>
          </a:stretch>
        </p:blipFill>
        <p:spPr>
          <a:xfrm>
            <a:off x="6537962" y="2187941"/>
            <a:ext cx="4136244" cy="3458845"/>
          </a:xfrm>
        </p:spPr>
      </p:pic>
      <p:sp>
        <p:nvSpPr>
          <p:cNvPr id="13" name="TextBox 12">
            <a:extLst>
              <a:ext uri="{FF2B5EF4-FFF2-40B4-BE49-F238E27FC236}">
                <a16:creationId xmlns:a16="http://schemas.microsoft.com/office/drawing/2014/main" id="{6B80BBF2-7B04-F249-5A5A-063B55A647F9}"/>
              </a:ext>
            </a:extLst>
          </p:cNvPr>
          <p:cNvSpPr txBox="1"/>
          <p:nvPr/>
        </p:nvSpPr>
        <p:spPr>
          <a:xfrm>
            <a:off x="6537962" y="5606931"/>
            <a:ext cx="4041998" cy="230832"/>
          </a:xfrm>
          <a:prstGeom prst="rect">
            <a:avLst/>
          </a:prstGeom>
          <a:noFill/>
        </p:spPr>
        <p:txBody>
          <a:bodyPr wrap="square" rtlCol="0">
            <a:spAutoFit/>
          </a:bodyPr>
          <a:lstStyle/>
          <a:p>
            <a:r>
              <a:rPr lang="en-US" sz="900">
                <a:hlinkClick r:id="rId3" tooltip="https://presurfer.blogspot.com/2010/11/billboard-magazine-archives.html"/>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379728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8FA1-C2C2-1BFC-D22A-4950A0736BA0}"/>
              </a:ext>
            </a:extLst>
          </p:cNvPr>
          <p:cNvSpPr>
            <a:spLocks noGrp="1"/>
          </p:cNvSpPr>
          <p:nvPr>
            <p:ph type="title"/>
          </p:nvPr>
        </p:nvSpPr>
        <p:spPr>
          <a:xfrm>
            <a:off x="919571" y="911158"/>
            <a:ext cx="10434230" cy="887109"/>
          </a:xfrm>
        </p:spPr>
        <p:txBody>
          <a:bodyPr/>
          <a:lstStyle/>
          <a:p>
            <a:pPr>
              <a:lnSpc>
                <a:spcPct val="100000"/>
              </a:lnSpc>
            </a:pPr>
            <a:r>
              <a:rPr lang="en-US" sz="2200" dirty="0"/>
              <a:t>How have music sentiment, genre trends, and tempo in Billboard-charting songs evolved over the past six decades?</a:t>
            </a:r>
          </a:p>
        </p:txBody>
      </p:sp>
      <p:sp>
        <p:nvSpPr>
          <p:cNvPr id="3" name="Content Placeholder 2">
            <a:extLst>
              <a:ext uri="{FF2B5EF4-FFF2-40B4-BE49-F238E27FC236}">
                <a16:creationId xmlns:a16="http://schemas.microsoft.com/office/drawing/2014/main" id="{22A892A7-2A3C-B2F7-80B3-B56DCA444575}"/>
              </a:ext>
            </a:extLst>
          </p:cNvPr>
          <p:cNvSpPr>
            <a:spLocks noGrp="1"/>
          </p:cNvSpPr>
          <p:nvPr>
            <p:ph sz="half" idx="2"/>
          </p:nvPr>
        </p:nvSpPr>
        <p:spPr>
          <a:xfrm>
            <a:off x="919571" y="2606937"/>
            <a:ext cx="2236470" cy="416271"/>
          </a:xfrm>
        </p:spPr>
        <p:txBody>
          <a:bodyPr>
            <a:normAutofit/>
          </a:bodyPr>
          <a:lstStyle/>
          <a:p>
            <a:r>
              <a:rPr lang="en-US" sz="1800" dirty="0"/>
              <a:t>THE DATA SOURCE</a:t>
            </a:r>
          </a:p>
        </p:txBody>
      </p:sp>
      <p:sp>
        <p:nvSpPr>
          <p:cNvPr id="4" name="Content Placeholder 3">
            <a:extLst>
              <a:ext uri="{FF2B5EF4-FFF2-40B4-BE49-F238E27FC236}">
                <a16:creationId xmlns:a16="http://schemas.microsoft.com/office/drawing/2014/main" id="{74C4D469-F0FE-C5F3-A80F-8C2B5F5E41D1}"/>
              </a:ext>
            </a:extLst>
          </p:cNvPr>
          <p:cNvSpPr>
            <a:spLocks noGrp="1"/>
          </p:cNvSpPr>
          <p:nvPr>
            <p:ph sz="quarter" idx="4"/>
          </p:nvPr>
        </p:nvSpPr>
        <p:spPr>
          <a:xfrm>
            <a:off x="2248580" y="3207039"/>
            <a:ext cx="8404180" cy="2953731"/>
          </a:xfrm>
        </p:spPr>
        <p:txBody>
          <a:bodyPr>
            <a:normAutofit/>
          </a:bodyPr>
          <a:lstStyle/>
          <a:p>
            <a:pPr marL="285750" indent="-285750">
              <a:buFont typeface="Wingdings" panose="05000000000000000000" pitchFamily="2" charset="2"/>
              <a:buChar char="v"/>
            </a:pPr>
            <a:r>
              <a:rPr lang="en-US" sz="1800" dirty="0"/>
              <a:t>Billboard Hot 100 chart data from the 1958-1967 and 2012-2021</a:t>
            </a:r>
          </a:p>
          <a:p>
            <a:pPr marL="285750" indent="-285750">
              <a:buFont typeface="Wingdings" panose="05000000000000000000" pitchFamily="2" charset="2"/>
              <a:buChar char="v"/>
            </a:pPr>
            <a:r>
              <a:rPr lang="en-US" sz="1800" dirty="0"/>
              <a:t>Spotify API</a:t>
            </a:r>
          </a:p>
          <a:p>
            <a:pPr marL="285750" indent="-285750">
              <a:buFont typeface="Wingdings" panose="05000000000000000000" pitchFamily="2" charset="2"/>
              <a:buChar char="v"/>
            </a:pPr>
            <a:r>
              <a:rPr lang="en-US" sz="1800" dirty="0"/>
              <a:t>Sentiment analysis program to analyze lyrics</a:t>
            </a:r>
          </a:p>
          <a:p>
            <a:pPr marL="285750" indent="-285750">
              <a:buFont typeface="Wingdings" panose="05000000000000000000" pitchFamily="2" charset="2"/>
              <a:buChar char="v"/>
            </a:pPr>
            <a:r>
              <a:rPr lang="en-US" sz="1800" dirty="0"/>
              <a:t>Genius Lyrics API.</a:t>
            </a:r>
          </a:p>
          <a:p>
            <a:endParaRPr lang="en-US" sz="1800" dirty="0"/>
          </a:p>
          <a:p>
            <a:pPr algn="r"/>
            <a:r>
              <a:rPr lang="en-US" sz="1800" i="1" dirty="0">
                <a:solidFill>
                  <a:srgbClr val="FF0000"/>
                </a:solidFill>
              </a:rPr>
              <a:t>Important note: We are comparing the </a:t>
            </a:r>
            <a:r>
              <a:rPr lang="en-US" sz="1800" i="1" u="sng" dirty="0">
                <a:solidFill>
                  <a:srgbClr val="FF0000"/>
                </a:solidFill>
              </a:rPr>
              <a:t>first</a:t>
            </a:r>
            <a:r>
              <a:rPr lang="en-US" sz="1800" i="1" dirty="0">
                <a:solidFill>
                  <a:srgbClr val="FF0000"/>
                </a:solidFill>
              </a:rPr>
              <a:t> 10 years of its existence and to the most recent decade to try to get a better sense of just how drastic the changes have been</a:t>
            </a:r>
            <a:r>
              <a:rPr lang="en-US" sz="1800" i="1" dirty="0"/>
              <a:t>.  </a:t>
            </a:r>
          </a:p>
          <a:p>
            <a:endParaRPr lang="en-US" dirty="0"/>
          </a:p>
        </p:txBody>
      </p:sp>
      <p:sp>
        <p:nvSpPr>
          <p:cNvPr id="5" name="Rectangle 4">
            <a:extLst>
              <a:ext uri="{FF2B5EF4-FFF2-40B4-BE49-F238E27FC236}">
                <a16:creationId xmlns:a16="http://schemas.microsoft.com/office/drawing/2014/main" id="{1168D5DC-D424-0174-9586-87A14A1346F5}"/>
              </a:ext>
            </a:extLst>
          </p:cNvPr>
          <p:cNvSpPr/>
          <p:nvPr/>
        </p:nvSpPr>
        <p:spPr>
          <a:xfrm>
            <a:off x="174014" y="247665"/>
            <a:ext cx="1491114"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So…</a:t>
            </a: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397954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BD269-D0C4-06E4-5CC3-BF89A86C4CAF}"/>
              </a:ext>
            </a:extLst>
          </p:cNvPr>
          <p:cNvSpPr>
            <a:spLocks noGrp="1"/>
          </p:cNvSpPr>
          <p:nvPr>
            <p:ph type="title"/>
          </p:nvPr>
        </p:nvSpPr>
        <p:spPr>
          <a:xfrm>
            <a:off x="878885" y="834024"/>
            <a:ext cx="10434230" cy="887109"/>
          </a:xfrm>
        </p:spPr>
        <p:txBody>
          <a:bodyPr/>
          <a:lstStyle/>
          <a:p>
            <a:r>
              <a:rPr lang="en-US" dirty="0"/>
              <a:t>The comparison</a:t>
            </a:r>
          </a:p>
        </p:txBody>
      </p:sp>
      <p:sp>
        <p:nvSpPr>
          <p:cNvPr id="3" name="Content Placeholder 2">
            <a:extLst>
              <a:ext uri="{FF2B5EF4-FFF2-40B4-BE49-F238E27FC236}">
                <a16:creationId xmlns:a16="http://schemas.microsoft.com/office/drawing/2014/main" id="{FFCCF882-6271-CF99-3631-D33F837DB344}"/>
              </a:ext>
            </a:extLst>
          </p:cNvPr>
          <p:cNvSpPr>
            <a:spLocks noGrp="1"/>
          </p:cNvSpPr>
          <p:nvPr>
            <p:ph sz="half" idx="2"/>
          </p:nvPr>
        </p:nvSpPr>
        <p:spPr>
          <a:xfrm>
            <a:off x="5217795" y="2234207"/>
            <a:ext cx="2446020" cy="3216620"/>
          </a:xfrm>
        </p:spPr>
        <p:txBody>
          <a:bodyPr>
            <a:normAutofit/>
          </a:bodyPr>
          <a:lstStyle/>
          <a:p>
            <a:r>
              <a:rPr lang="en-US" sz="1800" dirty="0"/>
              <a:t>Genre:</a:t>
            </a:r>
            <a:r>
              <a:rPr lang="en-US" sz="1800" dirty="0">
                <a:solidFill>
                  <a:schemeClr val="bg1"/>
                </a:solidFill>
              </a:rPr>
              <a:t> </a:t>
            </a:r>
            <a:r>
              <a:rPr lang="en-US" sz="2400" dirty="0">
                <a:solidFill>
                  <a:srgbClr val="D1D5DB"/>
                </a:solidFill>
                <a:latin typeface="Söhne"/>
              </a:rPr>
              <a:t>A</a:t>
            </a:r>
            <a:r>
              <a:rPr lang="en-US" sz="2400" b="0" i="0" u="none" strike="noStrike" dirty="0">
                <a:solidFill>
                  <a:srgbClr val="D1D5DB"/>
                </a:solidFill>
                <a:effectLst/>
                <a:latin typeface="Söhne"/>
              </a:rPr>
              <a:t> category or classification that is used to group and categorize creative works</a:t>
            </a:r>
            <a:endParaRPr lang="en-US" sz="1800" dirty="0"/>
          </a:p>
          <a:p>
            <a:endParaRPr lang="en-US" sz="1800" dirty="0"/>
          </a:p>
          <a:p>
            <a:endParaRPr lang="en-US" sz="1800" dirty="0"/>
          </a:p>
          <a:p>
            <a:endParaRPr lang="en-US" sz="1800" dirty="0"/>
          </a:p>
        </p:txBody>
      </p:sp>
      <p:sp>
        <p:nvSpPr>
          <p:cNvPr id="4" name="Content Placeholder 3">
            <a:extLst>
              <a:ext uri="{FF2B5EF4-FFF2-40B4-BE49-F238E27FC236}">
                <a16:creationId xmlns:a16="http://schemas.microsoft.com/office/drawing/2014/main" id="{AFC968A8-BDB5-7A3B-AAAE-D6BFF2EA5753}"/>
              </a:ext>
            </a:extLst>
          </p:cNvPr>
          <p:cNvSpPr>
            <a:spLocks noGrp="1"/>
          </p:cNvSpPr>
          <p:nvPr>
            <p:ph sz="quarter" idx="4"/>
          </p:nvPr>
        </p:nvSpPr>
        <p:spPr>
          <a:xfrm>
            <a:off x="8801101" y="2238998"/>
            <a:ext cx="2446020" cy="3211829"/>
          </a:xfrm>
        </p:spPr>
        <p:txBody>
          <a:bodyPr>
            <a:normAutofit lnSpcReduction="10000"/>
          </a:bodyPr>
          <a:lstStyle/>
          <a:p>
            <a:r>
              <a:rPr lang="en-US" sz="1800" dirty="0"/>
              <a:t>Tempo: </a:t>
            </a:r>
            <a:r>
              <a:rPr lang="en-US" sz="2400" b="0" i="0" u="none" strike="noStrike" dirty="0">
                <a:solidFill>
                  <a:srgbClr val="D1D5DB"/>
                </a:solidFill>
                <a:effectLst/>
                <a:latin typeface="Söhne"/>
              </a:rPr>
              <a:t>the speed or pace at which a musical composition is performed or the rate at which musical beats or pulses are played or felt</a:t>
            </a:r>
            <a:endParaRPr lang="en-US" sz="1800" dirty="0"/>
          </a:p>
          <a:p>
            <a:endParaRPr lang="en-US" sz="1800" dirty="0"/>
          </a:p>
        </p:txBody>
      </p:sp>
      <p:sp>
        <p:nvSpPr>
          <p:cNvPr id="11" name="TextBox 10">
            <a:extLst>
              <a:ext uri="{FF2B5EF4-FFF2-40B4-BE49-F238E27FC236}">
                <a16:creationId xmlns:a16="http://schemas.microsoft.com/office/drawing/2014/main" id="{207D0866-E09A-4EC2-E10D-00C2E98F5B85}"/>
              </a:ext>
            </a:extLst>
          </p:cNvPr>
          <p:cNvSpPr txBox="1"/>
          <p:nvPr/>
        </p:nvSpPr>
        <p:spPr>
          <a:xfrm>
            <a:off x="1463039" y="2257067"/>
            <a:ext cx="2446020" cy="2215991"/>
          </a:xfrm>
          <a:prstGeom prst="rect">
            <a:avLst/>
          </a:prstGeom>
          <a:noFill/>
        </p:spPr>
        <p:txBody>
          <a:bodyPr wrap="square" rtlCol="0">
            <a:spAutoFit/>
          </a:bodyPr>
          <a:lstStyle/>
          <a:p>
            <a:r>
              <a:rPr lang="en-US" dirty="0">
                <a:solidFill>
                  <a:schemeClr val="bg1"/>
                </a:solidFill>
              </a:rPr>
              <a:t>Sentiment: </a:t>
            </a:r>
            <a:r>
              <a:rPr lang="en-US" sz="2400" dirty="0">
                <a:solidFill>
                  <a:srgbClr val="D1D5DB"/>
                </a:solidFill>
                <a:latin typeface="Söhne"/>
              </a:rPr>
              <a:t>T</a:t>
            </a:r>
            <a:r>
              <a:rPr lang="en-US" sz="2400" b="0" i="0" u="none" strike="noStrike" dirty="0">
                <a:solidFill>
                  <a:srgbClr val="D1D5DB"/>
                </a:solidFill>
                <a:effectLst/>
                <a:latin typeface="Söhne"/>
              </a:rPr>
              <a:t>he emotional tone or attitude expressed in a piece of text</a:t>
            </a:r>
            <a:r>
              <a:rPr lang="en-US" sz="2400" dirty="0">
                <a:solidFill>
                  <a:schemeClr val="bg1"/>
                </a:solidFill>
              </a:rPr>
              <a:t>.</a:t>
            </a:r>
          </a:p>
          <a:p>
            <a:endParaRPr lang="en-US" dirty="0">
              <a:solidFill>
                <a:schemeClr val="bg1"/>
              </a:solidFill>
            </a:endParaRPr>
          </a:p>
        </p:txBody>
      </p:sp>
    </p:spTree>
    <p:extLst>
      <p:ext uri="{BB962C8B-B14F-4D97-AF65-F5344CB8AC3E}">
        <p14:creationId xmlns:p14="http://schemas.microsoft.com/office/powerpoint/2010/main" val="117048790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KB_V8" id="{D936FED2-501D-48F0-A80E-61DD1DBA5275}" vid="{E4313161-2856-4734-B724-18B5BE378C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0.png"/></Relationships>
</file>

<file path=ppt/webextensions/webextension1.xml><?xml version="1.0" encoding="utf-8"?>
<we:webextension xmlns:we="http://schemas.microsoft.com/office/webextensions/webextension/2010/11" id="{0E63097A-8997-4236-813D-6A3BD985EE01}">
  <we:reference id="wa200003233" version="2.0.0.3" store="en-US" storeType="OMEX"/>
  <we:alternateReferences>
    <we:reference id="WA200003233" version="2.0.0.3" store="WA200003233" storeType="OMEX"/>
  </we:alternateReferences>
  <we:properties>
    <we:property name="backgroundColor" value="&quot;#919194&quot;"/>
    <we:property name="bookmark" value="&quot;H4sIAAAAAAAAA9VX30/bMBD+Vyo/bVI15WeT8AZdpz0whOjENE1ousSXYHDiyHFYO9T/nXPSjrVsMBUK7KV1zs7dd/d9vtjXjIumljA/ghLZHjtQ6rIEfTlw2ZBV67YM/JHnOJGf+qHDncRxYqRVqjZCVQ3bu2YGdIHmVDQtSOuQjN/OhgykPIbCPuUgGxyyGnWjKpDiJ/aLacroFhdDhrNaKg3W5dSAQev2ipbTM0Fx3/kUETIjrnCKmemtJ1grbVbPQ9b0ow7S+px11gUcq8qAqMixtSGCH+XchSRJII14mOSptedCmuWSdD6Z1ZryoSzntS3LmNAVSosMJOtwa2yaZZCxkm3ZjSZr9qlqdYYnmHdTlRFmTp5yoRvz3XUO2IIqcKwV1aebmKqq6Gzn6sdYIwXkbM9ZDH9h2OdXUGVk3QSwXxQaC1glPdkpug9ttSyvdxfsGVkaURVySfUtB5/7HAykEiczq6T0gniy5aZ3lOaoD+Zdxd8LvSLQHe40GYJL9hjTUR7BCDGN48xLvMCDB/XwslwgLSnpZ4MQdyv1PBGorwj6D/J9UBGSNub4HLT5R014m5p44YovzlY9itZf/NaMli2jT+Bpi0y6JbsbcYSYJ2ka5/4oyfIA3dfQyPa1EY3ZrpV9QmhajY/GcNSWKeqBO/goSE87b1R3RLmrPPqWBZEXQeDEPHAgSkLkEY+3b1lPRLvBslb/OeuPbka74/0Zu8yKyb7NxH4SZKkbBzz3MME8z3s/z91mBm+8t5tID+cUYiumvxCjY6la7gYBbaHEGUVR6KzT3jVZjH2HRyH3Qi/26YxAx8fXfTq43Yf3ngwerFAGmi+nXvGX+S/ZLo92YRYiRKH9TDqJN/IAu615b96ipOvLphA6LdxaWIl0+bED1ZqmhgyPocKuIHWPTWB/2ZjVUHFb8W6s7f+hIOX0gU9BtjZmd1ViXRi76RY3rDEynKoNAAA=&quot;"/>
    <we:property name="creatorSessionId" value="&quot;d0115255-5815-40b1-a208-b09e87610770&quot;"/>
    <we:property name="creatorTenantId" value="&quot;101da587-1843-4f52-8b8a-17b069c66d33&quot;"/>
    <we:property name="creatorUserId" value="&quot;100320029EA66C19&quot;"/>
    <we:property name="datasetId" value="&quot;d62bdca3-b896-4381-9cdc-8208c533ca30&quot;"/>
    <we:property name="embedUrl" value="&quot;/reportEmbed?reportId=85ac9fd3-cea6-4e61-bc54-871a3053fc4c&amp;config=eyJjbHVzdGVyVXJsIjoiaHR0cHM6Ly9XQUJJLVVTLUVBU1QtQS1QUklNQVJZLXJlZGlyZWN0LmFuYWx5c2lzLndpbmRvd3MubmV0IiwiZW1iZWRGZWF0dXJlcyI6eyJ1c2FnZU1ldHJpY3NWTmV4dCI6dHJ1ZX19&amp;disableSensitivityBanner=true&quot;"/>
    <we:property name="initialStateBookmark" value="&quot;H4sIAAAAAAAAA9VXbW+bMBD+K5E/bRKaAiEB+i3NMk3qq5qp0zRV1YEP6tZgZEyXtMp/32GIuqbbWrVJ131J7Lvj7rnnzoe5ZVxUpYTFIeTIdtiuUlc56KueyxxWdLKjo72D8cne+eH4YEpiVRqhiort3DIDOkNzKqoaZOOBhN/PHAZSHkPW7FKQFTqsRF2pAqS4wdaYVEbXuHQYzkupNDQuZwYMNm6vyZz2FNv9MKCIkBhxjTNMTCs9wVJps9o7rGpXFtJ9XePMBpyowoAoyHEjQ4RBkHIXoiiCOODDKI0beSqk6UzixXReasqHslyUDQ8TQpcpLRKQzOLWWFVdkImSdW5X03vymap1gieYWlVhhFmQp1Toypy7/V22JAaOtSJ+rGKmiszKLtSPiUYKyNlOf3lGkkoUmezYu0vrSwvNQCxxOm+KE19S6k0G9IzSHPXuwibxUegVJ66zhnKz6AkuyUOMR2kAI8Q4DBMv8nwPHqV4zK+hSCjpdX7HWaYxg1VNtwMfySSnH6v4VBcruh4WxHkc8YZAfUPQz+kISb0+uQBtntgT3npP/GPGl2erY0/2l7+c7+4UtglslmTqW5K7AUcIeRTHYToYRUnqo/sWZsNYG1GZ3/TCE5rxAKGqNb4Yw2Gdx6h7bu+zoH7a+qB60JTbyqMdWRB4Afj9kPt9CKIh8oCHzx9ZGyq7wbxU/3nVXzyMtlf3V5wyq0q2YyYcRH4Su6HPUw8jTNO09fPaY6b3znu/jnR/QSGeVemvVNGJVDV3fZ+OUNQfBcGwf7/sdshiOOjzYMi9oRcO6I5AN7K3fTu4O4d/vRk8ylACmneqN/xm/kO2tncb6R1wliN9AzQLVZuqhASPoUCbRNn6E9jeueclFLxhya51878vqNotSacga/uGoM8CZmMQbYLeFk+077D9BCHShWTRDAAA&quot;"/>
    <we:property name="isFiltersActionButtonVisible" value="true"/>
    <we:property name="isFooterCollapsed" value="true"/>
    <we:property name="pageDisplayName" value="&quot;Page 1&quot;"/>
    <we:property name="pageName" value="&quot;ReportSection&quot;"/>
    <we:property name="pptInsertionSessionID" value="&quot;D9524A53-612C-404A-8049-C3E908D72218&quot;"/>
    <we:property name="reportEmbeddedTime" value="&quot;2023-10-28T04:23:13.570Z&quot;"/>
    <we:property name="reportName" value="&quot;Billboard_Capstone&quot;"/>
    <we:property name="reportState" value="&quot;CONNECTED&quot;"/>
    <we:property name="reportUrl" value="&quot;/groups/me/reports/85ac9fd3-cea6-4e61-bc54-871a3053fc4c/ReportSection?experience=power-bi&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5F02204B-E419-4276-95B7-DE01FE302A26}">
  <we:reference id="wa200003233" version="2.0.0.3" store="en-US" storeType="OMEX"/>
  <we:alternateReferences>
    <we:reference id="WA200003233" version="2.0.0.3" store="WA200003233" storeType="OMEX"/>
  </we:alternateReferences>
  <we:properties>
    <we:property name="backgroundColor" value="&quot;#919194&quot;"/>
    <we:property name="bookmark" value="&quot;H4sIAAAAAAAAA91YbW/bNhD+KwG/tAOMQO+08i1xMjRYUgRxkWIogoEiTzIbWRQoyo0b+L/vSMl27DRL5ibtVgMGrDvq+DzPHcmj74iQTV2y+Xs2BXJAjpS6mTJ9s+eTAak2bbngGUu8JKbcSwUMaZAMcZSqjVRVQw7uiGG6AHMlm5aVNiAaP5GEAk9FOAyyzE+ygAeCpeR6QFhZXrDCjslZ2cCA1KAbVbFSfoUuBLqMbmExIHBbl0ozO9HYMAN2shkOx2cE6O+HiINxI2cwBm466yXUSpv+2UvEME7CYQRRSBMv44xyfKfpvA780+PtpA7YSFWGyQoBWNs3CaI9l6Xph2Tzk9taoxqo0by2oo6QRaG05Kwkjp+GpqNzR0aqbKfu18mGfaxazeEScueqjDRzjIQcVCX+8j2yQKUutEIdneNQG9kYZ52oLyMNOKUgB95isEJxKGas4mjdhnAOrGk1PBdDLnVjEMLRNob37TQD7Y9UW30LyTVaGlkVZZ/xtcQfOoCGZSWc3Noyyz5jaqya+I7SAvTR3Al6LPUy58FgC+0r0XC4J7KYlPg1NkQD5RIEQhLMsHNWd44+O/t9Oqy/4Rj5VHS5ntZMy2aZ+eXTH7KyCg3IGeTmdYricgn+TGKdduJfsbK1ur/5wOa44vbGX2Ru3ljKHekpGGbZ2YW9Umt/Q57rBS7urvbXSM9X793dq7TGqfHSzHB6zvgEhCNzamDazSMF2CASmv9zEgZkZt19eXk47P4oS39h4wZJyhM/CuIwjSFkwou94X9hUxqrqnj9jcDf3gheFr3VeECyjKeZF/M4gDiN/DzG4/FnSLz3NvhtG+jZHKdodhH6I0o6KlUr/CiiaZx6CaWxt6m7DZvkaZpRHg1FTsM0FLkX0SfZP3revJNY/JpP5mcwg/KhBCv/Q9eS9RWu2a5DcHLtluu+DVrFIhuqfgS4OT12A+8BIsco7t7aYN09DfInML3bCXxYFBqKDsQDKi9VznZDnEJ/NP/eVsvls0PdlNgPjSZMm12X6C9eAnbn7lpUjPb5Xt/Z7widQL+4CN3ZlOUBG4qQpjSMIpaFXhg/3TA/ulBeaC1gm1CrH9IsPwqhb6PeSbPTzv1vV+D3dsvP5PG8wn/hLHaFRmOaQUaF7w3jiMdRHAHfvdB+xI68rsLv240506J37VgMP5Ft115RmsCQRl4WJLEfUo/Gke9uVP/EW05ZAdvNiquFtQUvMbpwVa5a09SMwwWrwAlSd9jcFcFdVFglQCwvLY+06e7vi+UVCT9/A5Qg779UEQAA&quot;"/>
    <we:property name="creatorSessionId" value="&quot;4198cda5-9053-49a9-a0ad-cf482eb3728e&quot;"/>
    <we:property name="creatorTenantId" value="&quot;101da587-1843-4f52-8b8a-17b069c66d33&quot;"/>
    <we:property name="creatorUserId" value="&quot;100320029EA66C19&quot;"/>
    <we:property name="datasetId" value="&quot;d62bdca3-b896-4381-9cdc-8208c533ca30&quot;"/>
    <we:property name="design" value="{&quot;border&quot;:{&quot;isActive&quot;:false,&quot;color&quot;:&quot;#808080&quot;,&quot;width&quot;:1,&quot;transparency&quot;:0,&quot;dash&quot;:&quot;solid&quot;}}"/>
    <we:property name="embedUrl" value="&quot;/reportEmbed?reportId=85ac9fd3-cea6-4e61-bc54-871a3053fc4c&amp;config=eyJjbHVzdGVyVXJsIjoiaHR0cHM6Ly9XQUJJLVVTLUVBU1QtQS1QUklNQVJZLXJlZGlyZWN0LmFuYWx5c2lzLndpbmRvd3MubmV0IiwiZW1iZWRGZWF0dXJlcyI6eyJ1c2FnZU1ldHJpY3NWTmV4dCI6dHJ1ZX19&amp;disableSensitivityBanner=true&quot;"/>
    <we:property name="initialStateBookmark" value="&quot;H4sIAAAAAAAAA91XbU/cMAz+KyifNuk09S3NlW/HwcTEq2ACTROaktQ9Ar2mSlPGDd1/n5MWGMcY7MbYy6e2tms/fuw4yRXJVVOXfLbLp0BWyZrW51NuzldCMiBVL9vb29oZHWx92h3tbKBY11bpqiGrV8RyMwF7pJqWl84DCj+eDAgvy30+cV8FLxsYkBpMoyteqi/QGaPKmhbmAwKXdakNdy4PLbfg3F6gOX5j7PBNjBG5tOoCDkHaTnoAtTa2/w7SfEjTeJhAErM0EJIzif80ndbDfNzeBfXAxrqyXFUIwMlSBjLL42EkRJiKSEY5z5y8UKXtTcRs47I2mDeyMasdX2PMYqKNkrwkPj8DTZfOFRnrsp36t4078kPdGgkHUHhVZZWdoSfMQVf5pzAgc2Rq32jk0StGxqrGeump/jw2gCFzshrMBzcoRvkFryRKFyHsAG9aA0/FUCjTWISwtohht50KMOFYt9X3kJygpFHVpOwrfkvx+w6g5aKEjUvXUOIMS+PYxH+0ycGszTyh68pc1zwcLKB9biYRMGqiNJNpmEQ0zijEPA9oMPwbCn6oq8m/S3KPvqNYCJmJgEoaAc2SsKBS8D9B8cqr6PUi0O0ZhmiWIfoYKR2Xus3DJGEZzYKUMRrc5d25TYssE0wmw7xgcRbnRZCwR7N/cC1vKjDcyNPZNlxAeZ+CG/191XXWR9yobvp6upardb973Pgid1g9Bjh/t+4NvwFE1pHclVuBU/dpkA/AzXLTbTSZGJh0IO6l8lztDGgyhX7svW2r6+WzRN+UuNeMT7mxyy7R/7wF5ifX2z96O/tmT+8nQkfQf07CiR8dooj4MI9ZxuIk4SIOYvr4YeTBhfJMa8HCtNYvchB5EEJ/ENlUdqnJ/bMrMFpcgb8nj6c1/jNXsWs0RpkAwfIwGNJE0oQmIJdvtJeYyLdd+GvTWHKT96olm+EPZtsdrxhLYciSQEQpDWMWMJqEzu0P81ZTvK4tHlZ8L9xKyBTwsudedGubmkvY5xV4QuoOmwJvh+XnVe4Y9+/GPbcVdk4X+IiXrYvpr4bEB0EsCs+pj/zgLozEw3JtOv8KC5ODfbsOAAA=&quot;"/>
    <we:property name="isFiltersActionButtonVisible" value="true"/>
    <we:property name="pageDisplayName" value="&quot;Page 2&quot;"/>
    <we:property name="pageName" value="&quot;ReportSection06d856384e43760bca7c&quot;"/>
    <we:property name="pptInsertionSessionID" value="&quot;9CD581BE-A3D7-44D1-A051-98FA1FF38A2F&quot;"/>
    <we:property name="reportEmbeddedTime" value="&quot;2023-10-30T22:05:13.950Z&quot;"/>
    <we:property name="reportName" value="&quot;Billboard_Capstone&quot;"/>
    <we:property name="reportState" value="&quot;CONNECTED&quot;"/>
    <we:property name="reportUrl" value="&quot;/groups/me/reports/85ac9fd3-cea6-4e61-bc54-871a3053fc4c/ReportSection06d856384e43760bca7c?experience=power-bi&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C16EFE2-18A5-4C3A-9FA3-E7BA78A41155}">
  <ds:schemaRefs>
    <ds:schemaRef ds:uri="http://schemas.microsoft.com/sharepoint/v3/contenttype/forms"/>
  </ds:schemaRefs>
</ds:datastoreItem>
</file>

<file path=customXml/itemProps2.xml><?xml version="1.0" encoding="utf-8"?>
<ds:datastoreItem xmlns:ds="http://schemas.openxmlformats.org/officeDocument/2006/customXml" ds:itemID="{5A28559E-9D79-4E89-931C-DD8A93F1C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5D8971-197D-498A-A549-45036B50B50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{A82C89C1-2F98-4787-B40F-4DA1F72A9323}tf67328976_win32</Template>
  <TotalTime>890</TotalTime>
  <Words>1187</Words>
  <Application>Microsoft Macintosh PowerPoint</Application>
  <PresentationFormat>Widescreen</PresentationFormat>
  <Paragraphs>111</Paragraphs>
  <Slides>20</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ArialMT</vt:lpstr>
      <vt:lpstr>Calibri</vt:lpstr>
      <vt:lpstr>Söhne</vt:lpstr>
      <vt:lpstr>Sohne-Buch</vt:lpstr>
      <vt:lpstr>Sohne-Halbfett</vt:lpstr>
      <vt:lpstr>Tenorite</vt:lpstr>
      <vt:lpstr>Wingdings</vt:lpstr>
      <vt:lpstr>Custom</vt:lpstr>
      <vt:lpstr>Billboard Hot 100</vt:lpstr>
      <vt:lpstr>PowerPoint Presentation</vt:lpstr>
      <vt:lpstr>AGENDA</vt:lpstr>
      <vt:lpstr>Data Question:  How have music sentiment, genre trends, and tempo in Billboard-charting songs evolved over the past six decades?</vt:lpstr>
      <vt:lpstr>How can music popularity be quantified by data?</vt:lpstr>
      <vt:lpstr>Measuring popularity</vt:lpstr>
      <vt:lpstr>What is the Billboard hot 100 and why is it relevant?</vt:lpstr>
      <vt:lpstr>How have music sentiment, genre trends, and tempo in Billboard-charting songs evolved over the past six decades?</vt:lpstr>
      <vt:lpstr>The comparison</vt:lpstr>
      <vt:lpstr>Sentiment </vt:lpstr>
      <vt:lpstr>Genre</vt:lpstr>
      <vt:lpstr>tempo/BPM</vt:lpstr>
      <vt:lpstr>PowerPoint Presentation</vt:lpstr>
      <vt:lpstr>1958-1967</vt:lpstr>
      <vt:lpstr>THANK YOU</vt:lpstr>
      <vt:lpstr>2012-2021</vt:lpstr>
      <vt:lpstr>Conclusion </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Billboard Hot 100</dc:title>
  <dc:creator>Cedric Sissom</dc:creator>
  <cp:lastModifiedBy>Cedric Sissom</cp:lastModifiedBy>
  <cp:revision>25</cp:revision>
  <dcterms:created xsi:type="dcterms:W3CDTF">2023-10-28T02:48:30Z</dcterms:created>
  <dcterms:modified xsi:type="dcterms:W3CDTF">2023-11-01T03:12:47Z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